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303" r:id="rId3"/>
    <p:sldId id="347" r:id="rId4"/>
    <p:sldId id="348" r:id="rId5"/>
    <p:sldId id="257" r:id="rId6"/>
    <p:sldId id="258" r:id="rId7"/>
    <p:sldId id="259" r:id="rId8"/>
    <p:sldId id="260" r:id="rId9"/>
    <p:sldId id="264" r:id="rId10"/>
    <p:sldId id="302" r:id="rId11"/>
    <p:sldId id="263" r:id="rId12"/>
    <p:sldId id="304" r:id="rId13"/>
    <p:sldId id="306" r:id="rId14"/>
    <p:sldId id="305" r:id="rId15"/>
    <p:sldId id="310" r:id="rId16"/>
    <p:sldId id="311" r:id="rId17"/>
    <p:sldId id="307" r:id="rId18"/>
    <p:sldId id="308" r:id="rId19"/>
    <p:sldId id="309" r:id="rId20"/>
    <p:sldId id="312" r:id="rId21"/>
    <p:sldId id="313" r:id="rId22"/>
    <p:sldId id="314" r:id="rId23"/>
    <p:sldId id="315" r:id="rId24"/>
    <p:sldId id="317" r:id="rId25"/>
    <p:sldId id="318" r:id="rId26"/>
    <p:sldId id="319" r:id="rId27"/>
    <p:sldId id="320" r:id="rId28"/>
    <p:sldId id="329" r:id="rId29"/>
    <p:sldId id="330" r:id="rId30"/>
    <p:sldId id="331" r:id="rId31"/>
    <p:sldId id="332" r:id="rId32"/>
    <p:sldId id="333" r:id="rId33"/>
    <p:sldId id="334" r:id="rId34"/>
    <p:sldId id="344" r:id="rId35"/>
    <p:sldId id="345" r:id="rId36"/>
    <p:sldId id="34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83736"/>
  </p:normalViewPr>
  <p:slideViewPr>
    <p:cSldViewPr snapToGrid="0" snapToObjects="1">
      <p:cViewPr varScale="1">
        <p:scale>
          <a:sx n="75" d="100"/>
          <a:sy n="75" d="100"/>
        </p:scale>
        <p:origin x="11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764FD-33BC-BD43-98A0-587D7A53AEF7}" type="datetimeFigureOut">
              <a:rPr lang="en-US" smtClean="0"/>
              <a:t>1/15/21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29167-67A2-2C41-BFA5-89F0120DA9BA}" type="slidenum">
              <a:rPr lang="en-US" smtClean="0"/>
              <a:t>‹#›</a:t>
            </a:fld>
            <a:endParaRPr lang="en-US"/>
          </a:p>
        </p:txBody>
      </p:sp>
    </p:spTree>
    <p:extLst>
      <p:ext uri="{BB962C8B-B14F-4D97-AF65-F5344CB8AC3E}">
        <p14:creationId xmlns:p14="http://schemas.microsoft.com/office/powerpoint/2010/main" val="359616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Subendhu. I'm a fourth year PhD student at UMass Amherst. I'm here to present our work titled "Exploring Transfer Learning for End-to-End Spoken Language Understanding". I did this work as part of my summer internship at Amazon Alexa with my co-authors Ben, Liwei, Konstantine, Chengwei, and Wael.</a:t>
            </a:r>
          </a:p>
        </p:txBody>
      </p:sp>
      <p:sp>
        <p:nvSpPr>
          <p:cNvPr id="4" name="Slide Number Placeholder 3"/>
          <p:cNvSpPr>
            <a:spLocks noGrp="1"/>
          </p:cNvSpPr>
          <p:nvPr>
            <p:ph type="sldNum" sz="quarter" idx="5"/>
          </p:nvPr>
        </p:nvSpPr>
        <p:spPr/>
        <p:txBody>
          <a:bodyPr/>
          <a:lstStyle/>
          <a:p>
            <a:fld id="{40F29167-67A2-2C41-BFA5-89F0120DA9BA}" type="slidenum">
              <a:rPr lang="en-US" smtClean="0"/>
              <a:t>1</a:t>
            </a:fld>
            <a:endParaRPr lang="en-US"/>
          </a:p>
        </p:txBody>
      </p:sp>
    </p:spTree>
    <p:extLst>
      <p:ext uri="{BB962C8B-B14F-4D97-AF65-F5344CB8AC3E}">
        <p14:creationId xmlns:p14="http://schemas.microsoft.com/office/powerpoint/2010/main" val="428178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some background on neural ASR. ASR was traditionally performed using hidden Markov models, followed by language model re-ranking. More recently however, transformer-based sequence to sequence models have become very popular. These models consists of some 2D conv layers to process the audio spectrogram, followed by a transformer encoder-decoder framework.</a:t>
            </a:r>
          </a:p>
        </p:txBody>
      </p:sp>
      <p:sp>
        <p:nvSpPr>
          <p:cNvPr id="4" name="Slide Number Placeholder 3"/>
          <p:cNvSpPr>
            <a:spLocks noGrp="1"/>
          </p:cNvSpPr>
          <p:nvPr>
            <p:ph type="sldNum" sz="quarter" idx="5"/>
          </p:nvPr>
        </p:nvSpPr>
        <p:spPr/>
        <p:txBody>
          <a:bodyPr/>
          <a:lstStyle/>
          <a:p>
            <a:fld id="{40F29167-67A2-2C41-BFA5-89F0120DA9BA}" type="slidenum">
              <a:rPr lang="en-US" smtClean="0"/>
              <a:t>10</a:t>
            </a:fld>
            <a:endParaRPr lang="en-US"/>
          </a:p>
        </p:txBody>
      </p:sp>
    </p:spTree>
    <p:extLst>
      <p:ext uri="{BB962C8B-B14F-4D97-AF65-F5344CB8AC3E}">
        <p14:creationId xmlns:p14="http://schemas.microsoft.com/office/powerpoint/2010/main" val="250627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architecture of these ASR models, there has been some prior work on E2E systems. Here, researchers repurpose the ASR model to do SLU. They first take a seq-to-seq model that looks something like this, you have the audio encoder with the convolutional layers and a target sequence decoder. The input to this model is again going to be audio. The target sequence however is now going to be the SLU hypothesis as opposed to just the transcript in the case of ASR.</a:t>
            </a:r>
          </a:p>
        </p:txBody>
      </p:sp>
      <p:sp>
        <p:nvSpPr>
          <p:cNvPr id="4" name="Slide Number Placeholder 3"/>
          <p:cNvSpPr>
            <a:spLocks noGrp="1"/>
          </p:cNvSpPr>
          <p:nvPr>
            <p:ph type="sldNum" sz="quarter" idx="5"/>
          </p:nvPr>
        </p:nvSpPr>
        <p:spPr/>
        <p:txBody>
          <a:bodyPr/>
          <a:lstStyle/>
          <a:p>
            <a:fld id="{40F29167-67A2-2C41-BFA5-89F0120DA9BA}" type="slidenum">
              <a:rPr lang="en-US" smtClean="0"/>
              <a:t>11</a:t>
            </a:fld>
            <a:endParaRPr lang="en-US"/>
          </a:p>
        </p:txBody>
      </p:sp>
    </p:spTree>
    <p:extLst>
      <p:ext uri="{BB962C8B-B14F-4D97-AF65-F5344CB8AC3E}">
        <p14:creationId xmlns:p14="http://schemas.microsoft.com/office/powerpoint/2010/main" val="155184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our work. We call our model the Audio-text all-task model or AT-AT. It is designed to transfer knowledge by training on many different seq-to-seq style tasks. This idea is similar to the T5 work by Raffel et al in 2019, where the author built a text transformer model that is jointly trained on many text tasks such as summarization, translation, and QA. We extend this to the audio setting. The tasks for AT-AT can contain either audio or text input sequences but must contain text output sequences. Quick side note if you were wondering, AT-AT should remind of this thing from Star Wars. </a:t>
            </a:r>
          </a:p>
        </p:txBody>
      </p:sp>
      <p:sp>
        <p:nvSpPr>
          <p:cNvPr id="4" name="Slide Number Placeholder 3"/>
          <p:cNvSpPr>
            <a:spLocks noGrp="1"/>
          </p:cNvSpPr>
          <p:nvPr>
            <p:ph type="sldNum" sz="quarter" idx="5"/>
          </p:nvPr>
        </p:nvSpPr>
        <p:spPr/>
        <p:txBody>
          <a:bodyPr/>
          <a:lstStyle/>
          <a:p>
            <a:fld id="{40F29167-67A2-2C41-BFA5-89F0120DA9BA}" type="slidenum">
              <a:rPr lang="en-US" smtClean="0"/>
              <a:t>12</a:t>
            </a:fld>
            <a:endParaRPr lang="en-US"/>
          </a:p>
        </p:txBody>
      </p:sp>
    </p:spTree>
    <p:extLst>
      <p:ext uri="{BB962C8B-B14F-4D97-AF65-F5344CB8AC3E}">
        <p14:creationId xmlns:p14="http://schemas.microsoft.com/office/powerpoint/2010/main" val="48533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this is what our AT-AT looks like. In this figure, we can see it being trained with four tasks: SLU, ASR, MLM, and NLU, each color coded and labelled. In green you have SLU where the audio is converted to a hypothesis. In red, you have AS, where the audio is converted to a transcript. The blue task is a masked language model task where we mask out audio corresponding to certain words but ask the model to predict the whole transcript. In essence, it is a more difficult ASR task which forces AT-AT to learn a language model. Finally, in black, we have the NLU where the input is a text transcript, and the target is the hypothesis. Note that the audio and text inputs go through separate encoders but share a joint target decoder. The model is trained to differentiate between various tasks by taking the task-label as input and using it as the first token or the BOS token while decoding the target sequence.</a:t>
            </a:r>
          </a:p>
        </p:txBody>
      </p:sp>
      <p:sp>
        <p:nvSpPr>
          <p:cNvPr id="4" name="Slide Number Placeholder 3"/>
          <p:cNvSpPr>
            <a:spLocks noGrp="1"/>
          </p:cNvSpPr>
          <p:nvPr>
            <p:ph type="sldNum" sz="quarter" idx="5"/>
          </p:nvPr>
        </p:nvSpPr>
        <p:spPr/>
        <p:txBody>
          <a:bodyPr/>
          <a:lstStyle/>
          <a:p>
            <a:fld id="{40F29167-67A2-2C41-BFA5-89F0120DA9BA}" type="slidenum">
              <a:rPr lang="en-US" smtClean="0"/>
              <a:t>13</a:t>
            </a:fld>
            <a:endParaRPr lang="en-US"/>
          </a:p>
        </p:txBody>
      </p:sp>
    </p:spTree>
    <p:extLst>
      <p:ext uri="{BB962C8B-B14F-4D97-AF65-F5344CB8AC3E}">
        <p14:creationId xmlns:p14="http://schemas.microsoft.com/office/powerpoint/2010/main" val="3508001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more detailed look at AT-AT with its model components. The audio encoder is similar to the audio encoder from ASR systems. It contains the convolutional layers and a transformer encoder. In addition, AT-AT has a text encoder to process text inputs. We use a pre-trained BERT encoder, which is widely used in NLP literature, as our text encoder. We then have a joint target decoder similar to the decoder in other sequence-to-sequence models. The uniqueness of AT-AT comes from the fact that this one decoder decodes target sequences from the hidden states of both the audio and text encoders.</a:t>
            </a:r>
          </a:p>
        </p:txBody>
      </p:sp>
      <p:sp>
        <p:nvSpPr>
          <p:cNvPr id="4" name="Slide Number Placeholder 3"/>
          <p:cNvSpPr>
            <a:spLocks noGrp="1"/>
          </p:cNvSpPr>
          <p:nvPr>
            <p:ph type="sldNum" sz="quarter" idx="5"/>
          </p:nvPr>
        </p:nvSpPr>
        <p:spPr/>
        <p:txBody>
          <a:bodyPr/>
          <a:lstStyle/>
          <a:p>
            <a:fld id="{40F29167-67A2-2C41-BFA5-89F0120DA9BA}" type="slidenum">
              <a:rPr lang="en-US" smtClean="0"/>
              <a:t>14</a:t>
            </a:fld>
            <a:endParaRPr lang="en-US"/>
          </a:p>
        </p:txBody>
      </p:sp>
    </p:spTree>
    <p:extLst>
      <p:ext uri="{BB962C8B-B14F-4D97-AF65-F5344CB8AC3E}">
        <p14:creationId xmlns:p14="http://schemas.microsoft.com/office/powerpoint/2010/main" val="2206753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 is easy to see why there would be performance improvements. They would come from the knowledge transfer from various tasks. But how can we do zeroshot and feature expansion with this? If you recall, in the zeroshot setting, we have text NLU data for a new domain but no corresponding audio. Since AT-AT is trained on both audio and text input data, we hypothesize that it learns a shared audio-text space. It can then be trained with text data from a new domain and we expect to see it generalize to audio from that domain.</a:t>
            </a:r>
          </a:p>
        </p:txBody>
      </p:sp>
      <p:sp>
        <p:nvSpPr>
          <p:cNvPr id="4" name="Slide Number Placeholder 3"/>
          <p:cNvSpPr>
            <a:spLocks noGrp="1"/>
          </p:cNvSpPr>
          <p:nvPr>
            <p:ph type="sldNum" sz="quarter" idx="5"/>
          </p:nvPr>
        </p:nvSpPr>
        <p:spPr/>
        <p:txBody>
          <a:bodyPr/>
          <a:lstStyle/>
          <a:p>
            <a:fld id="{40F29167-67A2-2C41-BFA5-89F0120DA9BA}" type="slidenum">
              <a:rPr lang="en-US" smtClean="0"/>
              <a:t>15</a:t>
            </a:fld>
            <a:endParaRPr lang="en-US"/>
          </a:p>
        </p:txBody>
      </p:sp>
    </p:spTree>
    <p:extLst>
      <p:ext uri="{BB962C8B-B14F-4D97-AF65-F5344CB8AC3E}">
        <p14:creationId xmlns:p14="http://schemas.microsoft.com/office/powerpoint/2010/main" val="968551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more discussion on this shared audio-text space, this king of shared audio-text space is usually learned by explicitly forcing alignment using a penalty like L2 (there's reference on this). This requires that there be parallel audio-text data. Furthermore, the alignment is done on a word-level, so the audio needs to be chunked to get word-level audio alignment. Our approach eliminates all these requirements. By simply constraining AT-AT to use a shared decoder, we forces to model to inherently learn this shared audio-text latent space.</a:t>
            </a:r>
          </a:p>
        </p:txBody>
      </p:sp>
      <p:sp>
        <p:nvSpPr>
          <p:cNvPr id="4" name="Slide Number Placeholder 3"/>
          <p:cNvSpPr>
            <a:spLocks noGrp="1"/>
          </p:cNvSpPr>
          <p:nvPr>
            <p:ph type="sldNum" sz="quarter" idx="5"/>
          </p:nvPr>
        </p:nvSpPr>
        <p:spPr/>
        <p:txBody>
          <a:bodyPr/>
          <a:lstStyle/>
          <a:p>
            <a:fld id="{40F29167-67A2-2C41-BFA5-89F0120DA9BA}" type="slidenum">
              <a:rPr lang="en-US" smtClean="0"/>
              <a:t>16</a:t>
            </a:fld>
            <a:endParaRPr lang="en-US"/>
          </a:p>
        </p:txBody>
      </p:sp>
    </p:spTree>
    <p:extLst>
      <p:ext uri="{BB962C8B-B14F-4D97-AF65-F5344CB8AC3E}">
        <p14:creationId xmlns:p14="http://schemas.microsoft.com/office/powerpoint/2010/main" val="1023736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let's now look at how AT-AT is trained and used in inference. It has 3 phases: pretraining, finetuning, and zero-shot learning.</a:t>
            </a:r>
          </a:p>
        </p:txBody>
      </p:sp>
      <p:sp>
        <p:nvSpPr>
          <p:cNvPr id="4" name="Slide Number Placeholder 3"/>
          <p:cNvSpPr>
            <a:spLocks noGrp="1"/>
          </p:cNvSpPr>
          <p:nvPr>
            <p:ph type="sldNum" sz="quarter" idx="5"/>
          </p:nvPr>
        </p:nvSpPr>
        <p:spPr/>
        <p:txBody>
          <a:bodyPr/>
          <a:lstStyle/>
          <a:p>
            <a:fld id="{40F29167-67A2-2C41-BFA5-89F0120DA9BA}" type="slidenum">
              <a:rPr lang="en-US" smtClean="0"/>
              <a:t>17</a:t>
            </a:fld>
            <a:endParaRPr lang="en-US"/>
          </a:p>
        </p:txBody>
      </p:sp>
    </p:spTree>
    <p:extLst>
      <p:ext uri="{BB962C8B-B14F-4D97-AF65-F5344CB8AC3E}">
        <p14:creationId xmlns:p14="http://schemas.microsoft.com/office/powerpoint/2010/main" val="287015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pretraining phase is where the model is trained using all available data from all tasks. The goal is to learn as much general knowledge as possible before adapting to a specific task. As mentioned earlier, the task label is passed as the BOS token while decoding. The data in this phase looks like this. In this chart we have data from two tasks: ASR and SLU. The ASR examples (rows 1, 2, and 4) all have audio inputs and transcripts as target. The SLU examples (rows 3 and 5) have hypotheses as targets.</a:t>
            </a:r>
          </a:p>
        </p:txBody>
      </p:sp>
      <p:sp>
        <p:nvSpPr>
          <p:cNvPr id="4" name="Slide Number Placeholder 3"/>
          <p:cNvSpPr>
            <a:spLocks noGrp="1"/>
          </p:cNvSpPr>
          <p:nvPr>
            <p:ph type="sldNum" sz="quarter" idx="5"/>
          </p:nvPr>
        </p:nvSpPr>
        <p:spPr/>
        <p:txBody>
          <a:bodyPr/>
          <a:lstStyle/>
          <a:p>
            <a:fld id="{40F29167-67A2-2C41-BFA5-89F0120DA9BA}" type="slidenum">
              <a:rPr lang="en-US" smtClean="0"/>
              <a:t>18</a:t>
            </a:fld>
            <a:endParaRPr lang="en-US"/>
          </a:p>
        </p:txBody>
      </p:sp>
    </p:spTree>
    <p:extLst>
      <p:ext uri="{BB962C8B-B14F-4D97-AF65-F5344CB8AC3E}">
        <p14:creationId xmlns:p14="http://schemas.microsoft.com/office/powerpoint/2010/main" val="60723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finetuning phase, we simply continue training to adapt AT-AT to a specific downstream evaluation task. We do this training using gradual unfreezing, with different learning rate multipliers, to prevent any catastrophic forgetting.</a:t>
            </a:r>
          </a:p>
        </p:txBody>
      </p:sp>
      <p:sp>
        <p:nvSpPr>
          <p:cNvPr id="4" name="Slide Number Placeholder 3"/>
          <p:cNvSpPr>
            <a:spLocks noGrp="1"/>
          </p:cNvSpPr>
          <p:nvPr>
            <p:ph type="sldNum" sz="quarter" idx="5"/>
          </p:nvPr>
        </p:nvSpPr>
        <p:spPr/>
        <p:txBody>
          <a:bodyPr/>
          <a:lstStyle/>
          <a:p>
            <a:fld id="{40F29167-67A2-2C41-BFA5-89F0120DA9BA}" type="slidenum">
              <a:rPr lang="en-US" smtClean="0"/>
              <a:t>19</a:t>
            </a:fld>
            <a:endParaRPr lang="en-US"/>
          </a:p>
        </p:txBody>
      </p:sp>
    </p:spTree>
    <p:extLst>
      <p:ext uri="{BB962C8B-B14F-4D97-AF65-F5344CB8AC3E}">
        <p14:creationId xmlns:p14="http://schemas.microsoft.com/office/powerpoint/2010/main" val="151761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 want to provide a quick outline of this talk. I'm going to start with a description of the Spoken Language Understanding task and the motivation for end-to-end SLU. That will then lead to our problem statement. We will then look at some background work, followed by the description of our model, which we call the AT-AT. model We will then wrap up with evaluation of AT-AT and conclusion.</a:t>
            </a:r>
          </a:p>
        </p:txBody>
      </p:sp>
      <p:sp>
        <p:nvSpPr>
          <p:cNvPr id="4" name="Slide Number Placeholder 3"/>
          <p:cNvSpPr>
            <a:spLocks noGrp="1"/>
          </p:cNvSpPr>
          <p:nvPr>
            <p:ph type="sldNum" sz="quarter" idx="5"/>
          </p:nvPr>
        </p:nvSpPr>
        <p:spPr/>
        <p:txBody>
          <a:bodyPr/>
          <a:lstStyle/>
          <a:p>
            <a:fld id="{40F29167-67A2-2C41-BFA5-89F0120DA9BA}" type="slidenum">
              <a:rPr lang="en-US" smtClean="0"/>
              <a:t>2</a:t>
            </a:fld>
            <a:endParaRPr lang="en-US"/>
          </a:p>
        </p:txBody>
      </p:sp>
    </p:spTree>
    <p:extLst>
      <p:ext uri="{BB962C8B-B14F-4D97-AF65-F5344CB8AC3E}">
        <p14:creationId xmlns:p14="http://schemas.microsoft.com/office/powerpoint/2010/main" val="49777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zeroshot phase comes up when we want to do zeroshot learning for feature expansion. So, we have text training data for a new domain but no audio. This setting is inherently supported by AT-AT due to its design. We just require that the model, in the pre-training phase, is trained on at least one audio-text and one text-text task to learn the shared audio-text space. Once this is done, this phase boils down to just finetuning with text data from the new domain.</a:t>
            </a:r>
          </a:p>
        </p:txBody>
      </p:sp>
      <p:sp>
        <p:nvSpPr>
          <p:cNvPr id="4" name="Slide Number Placeholder 3"/>
          <p:cNvSpPr>
            <a:spLocks noGrp="1"/>
          </p:cNvSpPr>
          <p:nvPr>
            <p:ph type="sldNum" sz="quarter" idx="5"/>
          </p:nvPr>
        </p:nvSpPr>
        <p:spPr/>
        <p:txBody>
          <a:bodyPr/>
          <a:lstStyle/>
          <a:p>
            <a:fld id="{40F29167-67A2-2C41-BFA5-89F0120DA9BA}" type="slidenum">
              <a:rPr lang="en-US" smtClean="0"/>
              <a:t>20</a:t>
            </a:fld>
            <a:endParaRPr lang="en-US"/>
          </a:p>
        </p:txBody>
      </p:sp>
    </p:spTree>
    <p:extLst>
      <p:ext uri="{BB962C8B-B14F-4D97-AF65-F5344CB8AC3E}">
        <p14:creationId xmlns:p14="http://schemas.microsoft.com/office/powerpoint/2010/main" val="2331590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on to evaluation, a quick note on another way to do zeroshot end-to-end SLU from literature. The issue is that we have text data but no audio. We can solve this by using a Text-to-Speech or TTS system to convert the text into synthetic audio. Once this is done, we can train an E2E model with the resultant synthetic dataset. The catch here though is the access to a TTS system. Our model works even without access to a TTS system. Moreover, it can also work along with a TTS system to further get better. We simply add the synthetic audio data to the finetuning phase. </a:t>
            </a:r>
          </a:p>
        </p:txBody>
      </p:sp>
      <p:sp>
        <p:nvSpPr>
          <p:cNvPr id="4" name="Slide Number Placeholder 3"/>
          <p:cNvSpPr>
            <a:spLocks noGrp="1"/>
          </p:cNvSpPr>
          <p:nvPr>
            <p:ph type="sldNum" sz="quarter" idx="5"/>
          </p:nvPr>
        </p:nvSpPr>
        <p:spPr/>
        <p:txBody>
          <a:bodyPr/>
          <a:lstStyle/>
          <a:p>
            <a:fld id="{40F29167-67A2-2C41-BFA5-89F0120DA9BA}" type="slidenum">
              <a:rPr lang="en-US" smtClean="0"/>
              <a:t>21</a:t>
            </a:fld>
            <a:endParaRPr lang="en-US"/>
          </a:p>
        </p:txBody>
      </p:sp>
    </p:spTree>
    <p:extLst>
      <p:ext uri="{BB962C8B-B14F-4D97-AF65-F5344CB8AC3E}">
        <p14:creationId xmlns:p14="http://schemas.microsoft.com/office/powerpoint/2010/main" val="2382536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discuss the evaluation of AT-AT. We evaluate AT-AT in four scenarios. First, we look at AT-AT in low-resource settings, where we have limited audio data. We then look at building better E2E models with AT-AT when there are no resource restrictions. We then evaluate AT-AT on some popular public datasets. Finally, we wrap with evaluating AT-AT in the zeroshot E2E setting.</a:t>
            </a:r>
          </a:p>
        </p:txBody>
      </p:sp>
      <p:sp>
        <p:nvSpPr>
          <p:cNvPr id="4" name="Slide Number Placeholder 3"/>
          <p:cNvSpPr>
            <a:spLocks noGrp="1"/>
          </p:cNvSpPr>
          <p:nvPr>
            <p:ph type="sldNum" sz="quarter" idx="5"/>
          </p:nvPr>
        </p:nvSpPr>
        <p:spPr/>
        <p:txBody>
          <a:bodyPr/>
          <a:lstStyle/>
          <a:p>
            <a:fld id="{40F29167-67A2-2C41-BFA5-89F0120DA9BA}" type="slidenum">
              <a:rPr lang="en-US" smtClean="0"/>
              <a:t>22</a:t>
            </a:fld>
            <a:endParaRPr lang="en-US"/>
          </a:p>
        </p:txBody>
      </p:sp>
    </p:spTree>
    <p:extLst>
      <p:ext uri="{BB962C8B-B14F-4D97-AF65-F5344CB8AC3E}">
        <p14:creationId xmlns:p14="http://schemas.microsoft.com/office/powerpoint/2010/main" val="828422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low resource setting, we perform experiments on an internal dataset. We sample utterances from Alexa's user traffic in compliance with our user privacy commitments. I will now describe the construction of this dataset pictorially.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start with a huge dataset of user utterances sampled from the music domain in Alexa. This dataset contains about 3 million utterances, each containing the audio, transcript, and the hypothesis. From this we construct a full E2E dataset containing the audio and SLU hypotheses from all examples. In addition, we construct a limited low resource dataset by sampling 10% of the dataset and extracting the audio and hypotheses. For the remaining 90% of the data, we extract the audio and the transcript to create an ASR dataset. Our goal in this experiment is to train a model with the limited end-to-end data and the additional ASR data and try to match the performance of a model trained on the full data. </a:t>
            </a:r>
          </a:p>
          <a:p>
            <a:endParaRPr lang="en-US" dirty="0"/>
          </a:p>
        </p:txBody>
      </p:sp>
      <p:sp>
        <p:nvSpPr>
          <p:cNvPr id="4" name="Slide Number Placeholder 3"/>
          <p:cNvSpPr>
            <a:spLocks noGrp="1"/>
          </p:cNvSpPr>
          <p:nvPr>
            <p:ph type="sldNum" sz="quarter" idx="5"/>
          </p:nvPr>
        </p:nvSpPr>
        <p:spPr/>
        <p:txBody>
          <a:bodyPr/>
          <a:lstStyle/>
          <a:p>
            <a:fld id="{40F29167-67A2-2C41-BFA5-89F0120DA9BA}" type="slidenum">
              <a:rPr lang="en-US" smtClean="0"/>
              <a:t>23</a:t>
            </a:fld>
            <a:endParaRPr lang="en-US"/>
          </a:p>
        </p:txBody>
      </p:sp>
    </p:spTree>
    <p:extLst>
      <p:ext uri="{BB962C8B-B14F-4D97-AF65-F5344CB8AC3E}">
        <p14:creationId xmlns:p14="http://schemas.microsoft.com/office/powerpoint/2010/main" val="3456122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results. For exact details of the model sizes and hyper-parameters, please refer to our paper. We report relative numbers due to internal restrictions on user data. We use an end-to-end model trained on the full dataset as the baseline. As expected, when the same model is trained on just 10% of the data. We see a significant drop in performance. The metrics we use here are </a:t>
            </a:r>
            <a:r>
              <a:rPr lang="en-US" dirty="0" err="1"/>
              <a:t>SemER</a:t>
            </a:r>
            <a:r>
              <a:rPr lang="en-US" dirty="0"/>
              <a:t>, or semantic error rate is an internal metric used for assessing model built for Alexa. It is similar to word error rate, which measures the number of insertions, substitutions, and deletions, but adapted to a hypothesis setting. Not that lower the error rate, the better. EM Accuracy or exact match accuracy is simply the accuracy for the entire predicted hypothesis exactly matching the true hypothesis. The higher the accuracy, the better. So, the end-to-end model trained on 10% data loses around 9 points in </a:t>
            </a:r>
            <a:r>
              <a:rPr lang="en-US" dirty="0" err="1"/>
              <a:t>SemER</a:t>
            </a:r>
            <a:r>
              <a:rPr lang="en-US" dirty="0"/>
              <a:t> and 12 points in accuracy. AT-AT when trained with addition ASR data, recuperates most of this performance. The </a:t>
            </a:r>
            <a:r>
              <a:rPr lang="en-US" dirty="0" err="1"/>
              <a:t>SemER</a:t>
            </a:r>
            <a:r>
              <a:rPr lang="en-US" dirty="0"/>
              <a:t> is only 2 points over the baseline. When further finetuned, it get's even better to almost within a point of the full model's performance.</a:t>
            </a:r>
          </a:p>
        </p:txBody>
      </p:sp>
      <p:sp>
        <p:nvSpPr>
          <p:cNvPr id="4" name="Slide Number Placeholder 3"/>
          <p:cNvSpPr>
            <a:spLocks noGrp="1"/>
          </p:cNvSpPr>
          <p:nvPr>
            <p:ph type="sldNum" sz="quarter" idx="5"/>
          </p:nvPr>
        </p:nvSpPr>
        <p:spPr/>
        <p:txBody>
          <a:bodyPr/>
          <a:lstStyle/>
          <a:p>
            <a:fld id="{40F29167-67A2-2C41-BFA5-89F0120DA9BA}" type="slidenum">
              <a:rPr lang="en-US" smtClean="0"/>
              <a:t>24</a:t>
            </a:fld>
            <a:endParaRPr lang="en-US"/>
          </a:p>
        </p:txBody>
      </p:sp>
    </p:spTree>
    <p:extLst>
      <p:ext uri="{BB962C8B-B14F-4D97-AF65-F5344CB8AC3E}">
        <p14:creationId xmlns:p14="http://schemas.microsoft.com/office/powerpoint/2010/main" val="3557084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scenario we evaluate on is without any restrictions. We want to use the full music dataset from the previous experiment and pretrain with additional external data from other sources to see if we can improve the baseline model's performance. We pretrain AT-AT with 3 tasks: SLU, ASR, and MLM. For ASR, we use data from the LibriSpeech corpus, a publicly available ASR corpus of ~1000 hours of data constructed from speakers reading books. We construct the MLM data from the same corpus by aligning the audio and masking segments. </a:t>
            </a:r>
          </a:p>
        </p:txBody>
      </p:sp>
      <p:sp>
        <p:nvSpPr>
          <p:cNvPr id="4" name="Slide Number Placeholder 3"/>
          <p:cNvSpPr>
            <a:spLocks noGrp="1"/>
          </p:cNvSpPr>
          <p:nvPr>
            <p:ph type="sldNum" sz="quarter" idx="5"/>
          </p:nvPr>
        </p:nvSpPr>
        <p:spPr/>
        <p:txBody>
          <a:bodyPr/>
          <a:lstStyle/>
          <a:p>
            <a:fld id="{40F29167-67A2-2C41-BFA5-89F0120DA9BA}" type="slidenum">
              <a:rPr lang="en-US" smtClean="0"/>
              <a:t>25</a:t>
            </a:fld>
            <a:endParaRPr lang="en-US"/>
          </a:p>
        </p:txBody>
      </p:sp>
    </p:spTree>
    <p:extLst>
      <p:ext uri="{BB962C8B-B14F-4D97-AF65-F5344CB8AC3E}">
        <p14:creationId xmlns:p14="http://schemas.microsoft.com/office/powerpoint/2010/main" val="826248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AT-AT shows noticeable improvements over the end-to-end baseline, and also a couple of 2-stage pipeline models. We again report relative numbers with the basic end-to-end model as the baseline. A simple two stage pipeline with a production level ASR system and a linear chain CRF NLU model is slightly worse than this baseline and a more complex two stage pipeline with a deep </a:t>
            </a:r>
            <a:r>
              <a:rPr lang="en-US" dirty="0" err="1"/>
              <a:t>BiLSTM</a:t>
            </a:r>
            <a:r>
              <a:rPr lang="en-US" dirty="0"/>
              <a:t> and CRF model beats the baseline by half a point in </a:t>
            </a:r>
            <a:r>
              <a:rPr lang="en-US" dirty="0" err="1"/>
              <a:t>SemER</a:t>
            </a:r>
            <a:r>
              <a:rPr lang="en-US" dirty="0"/>
              <a:t>. AT-AT, when pretrained with addition ASR and MLM data beats all these models. It improves upon the </a:t>
            </a:r>
            <a:r>
              <a:rPr lang="en-US" dirty="0" err="1"/>
              <a:t>SemER</a:t>
            </a:r>
            <a:r>
              <a:rPr lang="en-US" dirty="0"/>
              <a:t> and accuracy by a full point when trained with both two tasks and three tasks, showing that there is significant knowledge transfer taking place that contributes to SLU performance improvements.</a:t>
            </a:r>
          </a:p>
        </p:txBody>
      </p:sp>
      <p:sp>
        <p:nvSpPr>
          <p:cNvPr id="4" name="Slide Number Placeholder 3"/>
          <p:cNvSpPr>
            <a:spLocks noGrp="1"/>
          </p:cNvSpPr>
          <p:nvPr>
            <p:ph type="sldNum" sz="quarter" idx="5"/>
          </p:nvPr>
        </p:nvSpPr>
        <p:spPr/>
        <p:txBody>
          <a:bodyPr/>
          <a:lstStyle/>
          <a:p>
            <a:fld id="{40F29167-67A2-2C41-BFA5-89F0120DA9BA}" type="slidenum">
              <a:rPr lang="en-US" smtClean="0"/>
              <a:t>26</a:t>
            </a:fld>
            <a:endParaRPr lang="en-US"/>
          </a:p>
        </p:txBody>
      </p:sp>
    </p:spTree>
    <p:extLst>
      <p:ext uri="{BB962C8B-B14F-4D97-AF65-F5344CB8AC3E}">
        <p14:creationId xmlns:p14="http://schemas.microsoft.com/office/powerpoint/2010/main" val="1964320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evaluate AT-AT on two public datasets, FluentSpeech and SNIPS audio. </a:t>
            </a:r>
          </a:p>
        </p:txBody>
      </p:sp>
      <p:sp>
        <p:nvSpPr>
          <p:cNvPr id="4" name="Slide Number Placeholder 3"/>
          <p:cNvSpPr>
            <a:spLocks noGrp="1"/>
          </p:cNvSpPr>
          <p:nvPr>
            <p:ph type="sldNum" sz="quarter" idx="5"/>
          </p:nvPr>
        </p:nvSpPr>
        <p:spPr/>
        <p:txBody>
          <a:bodyPr/>
          <a:lstStyle/>
          <a:p>
            <a:fld id="{40F29167-67A2-2C41-BFA5-89F0120DA9BA}" type="slidenum">
              <a:rPr lang="en-US" smtClean="0"/>
              <a:t>27</a:t>
            </a:fld>
            <a:endParaRPr lang="en-US"/>
          </a:p>
        </p:txBody>
      </p:sp>
    </p:spTree>
    <p:extLst>
      <p:ext uri="{BB962C8B-B14F-4D97-AF65-F5344CB8AC3E}">
        <p14:creationId xmlns:p14="http://schemas.microsoft.com/office/powerpoint/2010/main" val="4045131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Fluent Speech is a speech </a:t>
            </a:r>
            <a:r>
              <a:rPr lang="en-US" dirty="0" err="1"/>
              <a:t>commant</a:t>
            </a:r>
            <a:r>
              <a:rPr lang="en-US" dirty="0"/>
              <a:t> dataset where the NLU hypothesis is a 3-tuple of action, object, and location. We convert this into a sequence using fixed rules. For example, take the command turn on the kitchen lights. The original hypothesis, which is a 3 tuple, is activate, lights, and kitchen corresponding to the action, object, and location. We convert this into a sequence with appropriate tags so that it can be solved using our sequence-to-sequence model framework. SOTA models on this dataset solve this problem as a 3-way classification task which we solve it as a generation task, making out model's job more difficult.</a:t>
            </a:r>
          </a:p>
        </p:txBody>
      </p:sp>
      <p:sp>
        <p:nvSpPr>
          <p:cNvPr id="4" name="Slide Number Placeholder 3"/>
          <p:cNvSpPr>
            <a:spLocks noGrp="1"/>
          </p:cNvSpPr>
          <p:nvPr>
            <p:ph type="sldNum" sz="quarter" idx="5"/>
          </p:nvPr>
        </p:nvSpPr>
        <p:spPr/>
        <p:txBody>
          <a:bodyPr/>
          <a:lstStyle/>
          <a:p>
            <a:fld id="{40F29167-67A2-2C41-BFA5-89F0120DA9BA}" type="slidenum">
              <a:rPr lang="en-US" smtClean="0"/>
              <a:t>28</a:t>
            </a:fld>
            <a:endParaRPr lang="en-US"/>
          </a:p>
        </p:txBody>
      </p:sp>
    </p:spTree>
    <p:extLst>
      <p:ext uri="{BB962C8B-B14F-4D97-AF65-F5344CB8AC3E}">
        <p14:creationId xmlns:p14="http://schemas.microsoft.com/office/powerpoint/2010/main" val="2497828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results on FluentSpeech. SOTA models are both deep neural networks. The first one is an RNN based model and the second one is a transformer-based model and they both achieve a hypothesis error rate of close to 1, corresponding to 99% exact match accuracy. A simple end to end model doesn't come close to this performance since the dataset is too small to train a big end to end model. However, AT-AT beats the SOTA models and achieves an error rate of just 0.5, corresponding to a 50% error reduction over the best previous model.</a:t>
            </a:r>
          </a:p>
        </p:txBody>
      </p:sp>
      <p:sp>
        <p:nvSpPr>
          <p:cNvPr id="4" name="Slide Number Placeholder 3"/>
          <p:cNvSpPr>
            <a:spLocks noGrp="1"/>
          </p:cNvSpPr>
          <p:nvPr>
            <p:ph type="sldNum" sz="quarter" idx="5"/>
          </p:nvPr>
        </p:nvSpPr>
        <p:spPr/>
        <p:txBody>
          <a:bodyPr/>
          <a:lstStyle/>
          <a:p>
            <a:fld id="{40F29167-67A2-2C41-BFA5-89F0120DA9BA}" type="slidenum">
              <a:rPr lang="en-US" smtClean="0"/>
              <a:t>29</a:t>
            </a:fld>
            <a:endParaRPr lang="en-US"/>
          </a:p>
        </p:txBody>
      </p:sp>
    </p:spTree>
    <p:extLst>
      <p:ext uri="{BB962C8B-B14F-4D97-AF65-F5344CB8AC3E}">
        <p14:creationId xmlns:p14="http://schemas.microsoft.com/office/powerpoint/2010/main" val="341073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what is Spoken Language Understanding? As the name implies, it is - trying to understand spoken language. It is an important component in voice assistants such as Alexa, Siri, and Google assistant. The goal of SLU is to convert audio, which is typically a request from a user, into an actionable hypothesis with intents and slots.</a:t>
            </a:r>
          </a:p>
        </p:txBody>
      </p:sp>
      <p:sp>
        <p:nvSpPr>
          <p:cNvPr id="4" name="Slide Number Placeholder 3"/>
          <p:cNvSpPr>
            <a:spLocks noGrp="1"/>
          </p:cNvSpPr>
          <p:nvPr>
            <p:ph type="sldNum" sz="quarter" idx="5"/>
          </p:nvPr>
        </p:nvSpPr>
        <p:spPr/>
        <p:txBody>
          <a:bodyPr/>
          <a:lstStyle/>
          <a:p>
            <a:fld id="{40F29167-67A2-2C41-BFA5-89F0120DA9BA}" type="slidenum">
              <a:rPr lang="en-US" smtClean="0"/>
              <a:t>3</a:t>
            </a:fld>
            <a:endParaRPr lang="en-US"/>
          </a:p>
        </p:txBody>
      </p:sp>
    </p:spTree>
    <p:extLst>
      <p:ext uri="{BB962C8B-B14F-4D97-AF65-F5344CB8AC3E}">
        <p14:creationId xmlns:p14="http://schemas.microsoft.com/office/powerpoint/2010/main" val="2410661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public dataset is SNIPS Audio. Within this, we use the smart-lights dataset which contains a close field and far field split depending on the mic placement. These datasets are extremely small, containing only 1660 examples. The SOTA models we use for comparison are given here and you can refer to our paper for model details on them.</a:t>
            </a:r>
          </a:p>
        </p:txBody>
      </p:sp>
      <p:sp>
        <p:nvSpPr>
          <p:cNvPr id="4" name="Slide Number Placeholder 3"/>
          <p:cNvSpPr>
            <a:spLocks noGrp="1"/>
          </p:cNvSpPr>
          <p:nvPr>
            <p:ph type="sldNum" sz="quarter" idx="5"/>
          </p:nvPr>
        </p:nvSpPr>
        <p:spPr/>
        <p:txBody>
          <a:bodyPr/>
          <a:lstStyle/>
          <a:p>
            <a:fld id="{40F29167-67A2-2C41-BFA5-89F0120DA9BA}" type="slidenum">
              <a:rPr lang="en-US" smtClean="0"/>
              <a:t>30</a:t>
            </a:fld>
            <a:endParaRPr lang="en-US"/>
          </a:p>
        </p:txBody>
      </p:sp>
    </p:spTree>
    <p:extLst>
      <p:ext uri="{BB962C8B-B14F-4D97-AF65-F5344CB8AC3E}">
        <p14:creationId xmlns:p14="http://schemas.microsoft.com/office/powerpoint/2010/main" val="2040808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again we see that AT-AT does better than both the SOTA models and an end-to-end model on both splits. Note that a simple end to end model doesn't even converge since the dataset is so small, so we use a pretrained encoder for reference.</a:t>
            </a:r>
          </a:p>
        </p:txBody>
      </p:sp>
      <p:sp>
        <p:nvSpPr>
          <p:cNvPr id="4" name="Slide Number Placeholder 3"/>
          <p:cNvSpPr>
            <a:spLocks noGrp="1"/>
          </p:cNvSpPr>
          <p:nvPr>
            <p:ph type="sldNum" sz="quarter" idx="5"/>
          </p:nvPr>
        </p:nvSpPr>
        <p:spPr/>
        <p:txBody>
          <a:bodyPr/>
          <a:lstStyle/>
          <a:p>
            <a:fld id="{40F29167-67A2-2C41-BFA5-89F0120DA9BA}" type="slidenum">
              <a:rPr lang="en-US" smtClean="0"/>
              <a:t>31</a:t>
            </a:fld>
            <a:endParaRPr lang="en-US"/>
          </a:p>
        </p:txBody>
      </p:sp>
    </p:spTree>
    <p:extLst>
      <p:ext uri="{BB962C8B-B14F-4D97-AF65-F5344CB8AC3E}">
        <p14:creationId xmlns:p14="http://schemas.microsoft.com/office/powerpoint/2010/main" val="1487572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last set of experiments measure the zeroshot capability of AT-AT. We test on an internal Alexa dataset from the book domain, and also on a public dataset called Facebook TOP, which contains more complex SLU hypotheses with nested intents and slots. Synthetic audio for these experiments was generated using the Amazon Polly TTS service. Quick note, the books data from Alexa has real audio data to test on but TOP is a text dataset. So, we collected audio for a fraction of the TOP test set and created our own zeroshot test set. We will release this for future research.</a:t>
            </a:r>
          </a:p>
        </p:txBody>
      </p:sp>
      <p:sp>
        <p:nvSpPr>
          <p:cNvPr id="4" name="Slide Number Placeholder 3"/>
          <p:cNvSpPr>
            <a:spLocks noGrp="1"/>
          </p:cNvSpPr>
          <p:nvPr>
            <p:ph type="sldNum" sz="quarter" idx="5"/>
          </p:nvPr>
        </p:nvSpPr>
        <p:spPr/>
        <p:txBody>
          <a:bodyPr/>
          <a:lstStyle/>
          <a:p>
            <a:fld id="{40F29167-67A2-2C41-BFA5-89F0120DA9BA}" type="slidenum">
              <a:rPr lang="en-US" smtClean="0"/>
              <a:t>32</a:t>
            </a:fld>
            <a:endParaRPr lang="en-US"/>
          </a:p>
        </p:txBody>
      </p:sp>
    </p:spTree>
    <p:extLst>
      <p:ext uri="{BB962C8B-B14F-4D97-AF65-F5344CB8AC3E}">
        <p14:creationId xmlns:p14="http://schemas.microsoft.com/office/powerpoint/2010/main" val="857865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results for the Alexa books dataset. We use an end-to-end model trained on real audio data as the baseline. When trained on synthetic audio in a zeroshot setting and evaluated on real data, the </a:t>
            </a:r>
            <a:r>
              <a:rPr lang="en-US" dirty="0" err="1"/>
              <a:t>SemER</a:t>
            </a:r>
            <a:r>
              <a:rPr lang="en-US" dirty="0"/>
              <a:t> drops by 5 points. The AT-AT model, without any synthetic data performs respectably here with a </a:t>
            </a:r>
            <a:r>
              <a:rPr lang="en-US" dirty="0" err="1"/>
              <a:t>SemER</a:t>
            </a:r>
            <a:r>
              <a:rPr lang="en-US" dirty="0"/>
              <a:t> within 11 points. With synthetic data added in during finetuning though, it beats a simple end to end model trained on synthetic data and obtains an error rate within 3 points of the baseline.</a:t>
            </a:r>
          </a:p>
        </p:txBody>
      </p:sp>
      <p:sp>
        <p:nvSpPr>
          <p:cNvPr id="4" name="Slide Number Placeholder 3"/>
          <p:cNvSpPr>
            <a:spLocks noGrp="1"/>
          </p:cNvSpPr>
          <p:nvPr>
            <p:ph type="sldNum" sz="quarter" idx="5"/>
          </p:nvPr>
        </p:nvSpPr>
        <p:spPr/>
        <p:txBody>
          <a:bodyPr/>
          <a:lstStyle/>
          <a:p>
            <a:fld id="{40F29167-67A2-2C41-BFA5-89F0120DA9BA}" type="slidenum">
              <a:rPr lang="en-US" smtClean="0"/>
              <a:t>33</a:t>
            </a:fld>
            <a:endParaRPr lang="en-US"/>
          </a:p>
        </p:txBody>
      </p:sp>
    </p:spTree>
    <p:extLst>
      <p:ext uri="{BB962C8B-B14F-4D97-AF65-F5344CB8AC3E}">
        <p14:creationId xmlns:p14="http://schemas.microsoft.com/office/powerpoint/2010/main" val="799403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a similar trend with Facebook TOP. We don't have the real audio data baseline here because there is no audio training data. An end-to-end model with synthetic data obtains an accuracy of 69% while the AT-AT model gets close to 71% when finetuned with the synthetic data and 56% without any synthetic data.</a:t>
            </a:r>
          </a:p>
        </p:txBody>
      </p:sp>
      <p:sp>
        <p:nvSpPr>
          <p:cNvPr id="4" name="Slide Number Placeholder 3"/>
          <p:cNvSpPr>
            <a:spLocks noGrp="1"/>
          </p:cNvSpPr>
          <p:nvPr>
            <p:ph type="sldNum" sz="quarter" idx="5"/>
          </p:nvPr>
        </p:nvSpPr>
        <p:spPr/>
        <p:txBody>
          <a:bodyPr/>
          <a:lstStyle/>
          <a:p>
            <a:fld id="{40F29167-67A2-2C41-BFA5-89F0120DA9BA}" type="slidenum">
              <a:rPr lang="en-US" smtClean="0"/>
              <a:t>34</a:t>
            </a:fld>
            <a:endParaRPr lang="en-US"/>
          </a:p>
        </p:txBody>
      </p:sp>
    </p:spTree>
    <p:extLst>
      <p:ext uri="{BB962C8B-B14F-4D97-AF65-F5344CB8AC3E}">
        <p14:creationId xmlns:p14="http://schemas.microsoft.com/office/powerpoint/2010/main" val="2733541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a:t>
            </a:r>
          </a:p>
        </p:txBody>
      </p:sp>
      <p:sp>
        <p:nvSpPr>
          <p:cNvPr id="4" name="Slide Number Placeholder 3"/>
          <p:cNvSpPr>
            <a:spLocks noGrp="1"/>
          </p:cNvSpPr>
          <p:nvPr>
            <p:ph type="sldNum" sz="quarter" idx="5"/>
          </p:nvPr>
        </p:nvSpPr>
        <p:spPr/>
        <p:txBody>
          <a:bodyPr/>
          <a:lstStyle/>
          <a:p>
            <a:fld id="{40F29167-67A2-2C41-BFA5-89F0120DA9BA}" type="slidenum">
              <a:rPr lang="en-US" smtClean="0"/>
              <a:t>35</a:t>
            </a:fld>
            <a:endParaRPr lang="en-US"/>
          </a:p>
        </p:txBody>
      </p:sp>
    </p:spTree>
    <p:extLst>
      <p:ext uri="{BB962C8B-B14F-4D97-AF65-F5344CB8AC3E}">
        <p14:creationId xmlns:p14="http://schemas.microsoft.com/office/powerpoint/2010/main" val="17342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say a user utters the sentence “play don’t stop believing”. The goal of SLU is to convert this audio into something that looks like this. We extract the user’s intent, which is play music and the what to play, which is a song name slot corresponding to the words don’t stop believing. This hypothesis can also be written as a sequence, which looks like this, where we wrap the user-uttered words with intent and slot tags.</a:t>
            </a:r>
          </a:p>
        </p:txBody>
      </p:sp>
      <p:sp>
        <p:nvSpPr>
          <p:cNvPr id="4" name="Slide Number Placeholder 3"/>
          <p:cNvSpPr>
            <a:spLocks noGrp="1"/>
          </p:cNvSpPr>
          <p:nvPr>
            <p:ph type="sldNum" sz="quarter" idx="5"/>
          </p:nvPr>
        </p:nvSpPr>
        <p:spPr/>
        <p:txBody>
          <a:bodyPr/>
          <a:lstStyle/>
          <a:p>
            <a:fld id="{40F29167-67A2-2C41-BFA5-89F0120DA9BA}" type="slidenum">
              <a:rPr lang="en-US" smtClean="0"/>
              <a:t>4</a:t>
            </a:fld>
            <a:endParaRPr lang="en-US"/>
          </a:p>
        </p:txBody>
      </p:sp>
    </p:spTree>
    <p:extLst>
      <p:ext uri="{BB962C8B-B14F-4D97-AF65-F5344CB8AC3E}">
        <p14:creationId xmlns:p14="http://schemas.microsoft.com/office/powerpoint/2010/main" val="98235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SLU has been performed as a two-step process. The user audio is first sent through an automatic speech recognition or ASR system to generate the text transcription. The transcription is then sent through a Natural Language Understanding system to generate the hypothesis. The goal of E2E SLU is to do this whole thing in one step. Benefits of doing this include a smaller and faster engine (which could allow voice assistants to work offline), elimination of cascading errors, and possibly better optimization (since it is an end to end system).</a:t>
            </a:r>
          </a:p>
        </p:txBody>
      </p:sp>
      <p:sp>
        <p:nvSpPr>
          <p:cNvPr id="4" name="Slide Number Placeholder 3"/>
          <p:cNvSpPr>
            <a:spLocks noGrp="1"/>
          </p:cNvSpPr>
          <p:nvPr>
            <p:ph type="sldNum" sz="quarter" idx="5"/>
          </p:nvPr>
        </p:nvSpPr>
        <p:spPr/>
        <p:txBody>
          <a:bodyPr/>
          <a:lstStyle/>
          <a:p>
            <a:fld id="{40F29167-67A2-2C41-BFA5-89F0120DA9BA}" type="slidenum">
              <a:rPr lang="en-US" smtClean="0"/>
              <a:t>5</a:t>
            </a:fld>
            <a:endParaRPr lang="en-US"/>
          </a:p>
        </p:txBody>
      </p:sp>
    </p:spTree>
    <p:extLst>
      <p:ext uri="{BB962C8B-B14F-4D97-AF65-F5344CB8AC3E}">
        <p14:creationId xmlns:p14="http://schemas.microsoft.com/office/powerpoint/2010/main" val="165778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End-to-End models however have lots of limitations that prevent them from being used in practice. They require lots of end-to-end data to train because these systems tend to typically be large. Also, there is a huge amount of ASR and NLU data, from the traditional 2-step model training that is not used, since the data need to be aligned. These models also can't support something called feature expansion. It is a scenario where a voice assistant's capabilities are increased to handle a new domain and it is typically done with just some text examples and no audio.</a:t>
            </a:r>
          </a:p>
        </p:txBody>
      </p:sp>
      <p:sp>
        <p:nvSpPr>
          <p:cNvPr id="4" name="Slide Number Placeholder 3"/>
          <p:cNvSpPr>
            <a:spLocks noGrp="1"/>
          </p:cNvSpPr>
          <p:nvPr>
            <p:ph type="sldNum" sz="quarter" idx="5"/>
          </p:nvPr>
        </p:nvSpPr>
        <p:spPr/>
        <p:txBody>
          <a:bodyPr/>
          <a:lstStyle/>
          <a:p>
            <a:fld id="{40F29167-67A2-2C41-BFA5-89F0120DA9BA}" type="slidenum">
              <a:rPr lang="en-US" smtClean="0"/>
              <a:t>6</a:t>
            </a:fld>
            <a:endParaRPr lang="en-US"/>
          </a:p>
        </p:txBody>
      </p:sp>
    </p:spTree>
    <p:extLst>
      <p:ext uri="{BB962C8B-B14F-4D97-AF65-F5344CB8AC3E}">
        <p14:creationId xmlns:p14="http://schemas.microsoft.com/office/powerpoint/2010/main" val="412340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our problem statement, which is 2-fold. First, we want to improve performance of E2E SLU models. We want to design a model that can transfer knowledge from other available data such as ASR and NLU training data so that it can do well in both low resource and high resource scenarios. Next, we want to support feature expansion. To do this, we need to design an end-to-end model that can train on a new domain with just text data and zero audio data, which is, in a zeroshot fashion.</a:t>
            </a:r>
          </a:p>
        </p:txBody>
      </p:sp>
      <p:sp>
        <p:nvSpPr>
          <p:cNvPr id="4" name="Slide Number Placeholder 3"/>
          <p:cNvSpPr>
            <a:spLocks noGrp="1"/>
          </p:cNvSpPr>
          <p:nvPr>
            <p:ph type="sldNum" sz="quarter" idx="5"/>
          </p:nvPr>
        </p:nvSpPr>
        <p:spPr/>
        <p:txBody>
          <a:bodyPr/>
          <a:lstStyle/>
          <a:p>
            <a:fld id="{40F29167-67A2-2C41-BFA5-89F0120DA9BA}" type="slidenum">
              <a:rPr lang="en-US" smtClean="0"/>
              <a:t>7</a:t>
            </a:fld>
            <a:endParaRPr lang="en-US"/>
          </a:p>
        </p:txBody>
      </p:sp>
    </p:spTree>
    <p:extLst>
      <p:ext uri="{BB962C8B-B14F-4D97-AF65-F5344CB8AC3E}">
        <p14:creationId xmlns:p14="http://schemas.microsoft.com/office/powerpoint/2010/main" val="876263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now go through some background literature that is relevant to our work. We will look at background on three topics: audio processing, neural automatic speech recognition, and e2e SLU models.</a:t>
            </a:r>
          </a:p>
        </p:txBody>
      </p:sp>
      <p:sp>
        <p:nvSpPr>
          <p:cNvPr id="4" name="Slide Number Placeholder 3"/>
          <p:cNvSpPr>
            <a:spLocks noGrp="1"/>
          </p:cNvSpPr>
          <p:nvPr>
            <p:ph type="sldNum" sz="quarter" idx="5"/>
          </p:nvPr>
        </p:nvSpPr>
        <p:spPr/>
        <p:txBody>
          <a:bodyPr/>
          <a:lstStyle/>
          <a:p>
            <a:fld id="{40F29167-67A2-2C41-BFA5-89F0120DA9BA}" type="slidenum">
              <a:rPr lang="en-US" smtClean="0"/>
              <a:t>8</a:t>
            </a:fld>
            <a:endParaRPr lang="en-US"/>
          </a:p>
        </p:txBody>
      </p:sp>
    </p:spTree>
    <p:extLst>
      <p:ext uri="{BB962C8B-B14F-4D97-AF65-F5344CB8AC3E}">
        <p14:creationId xmlns:p14="http://schemas.microsoft.com/office/powerpoint/2010/main" val="90082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 processing is an important part of all SLU systems because we need to process the user audio into a format that extract relevant data to send to our model. There are many ways to do this, but we use log filter-bank spectrograms for this work. Furthermore, we make this Gaussian by normalizing with mean and variance. This process looks like this. Notice how the spectrogram looks like an image with the x-axis corresponding to time.</a:t>
            </a:r>
          </a:p>
        </p:txBody>
      </p:sp>
      <p:sp>
        <p:nvSpPr>
          <p:cNvPr id="4" name="Slide Number Placeholder 3"/>
          <p:cNvSpPr>
            <a:spLocks noGrp="1"/>
          </p:cNvSpPr>
          <p:nvPr>
            <p:ph type="sldNum" sz="quarter" idx="5"/>
          </p:nvPr>
        </p:nvSpPr>
        <p:spPr/>
        <p:txBody>
          <a:bodyPr/>
          <a:lstStyle/>
          <a:p>
            <a:fld id="{40F29167-67A2-2C41-BFA5-89F0120DA9BA}" type="slidenum">
              <a:rPr lang="en-US" smtClean="0"/>
              <a:t>9</a:t>
            </a:fld>
            <a:endParaRPr lang="en-US"/>
          </a:p>
        </p:txBody>
      </p:sp>
    </p:spTree>
    <p:extLst>
      <p:ext uri="{BB962C8B-B14F-4D97-AF65-F5344CB8AC3E}">
        <p14:creationId xmlns:p14="http://schemas.microsoft.com/office/powerpoint/2010/main" val="174399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1872-467A-5C41-8E55-AA36F806BC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889D76-2291-AD42-B316-2B6249E20E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7C7FD4-36EB-6D4E-835E-53524E9EA0CD}"/>
              </a:ext>
            </a:extLst>
          </p:cNvPr>
          <p:cNvSpPr>
            <a:spLocks noGrp="1"/>
          </p:cNvSpPr>
          <p:nvPr>
            <p:ph type="dt" sz="half" idx="10"/>
          </p:nvPr>
        </p:nvSpPr>
        <p:spPr/>
        <p:txBody>
          <a:bodyPr/>
          <a:lstStyle/>
          <a:p>
            <a:fld id="{CE891216-861E-5145-93DE-B057747CE6BF}" type="datetimeFigureOut">
              <a:rPr lang="en-US" smtClean="0"/>
              <a:t>1/15/21</a:t>
            </a:fld>
            <a:endParaRPr lang="en-US"/>
          </a:p>
        </p:txBody>
      </p:sp>
      <p:sp>
        <p:nvSpPr>
          <p:cNvPr id="5" name="Footer Placeholder 4">
            <a:extLst>
              <a:ext uri="{FF2B5EF4-FFF2-40B4-BE49-F238E27FC236}">
                <a16:creationId xmlns:a16="http://schemas.microsoft.com/office/drawing/2014/main" id="{F6075254-8E2E-9843-BD76-C99E22D1A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626F3-2F5C-394A-95B7-4B70FAD3B824}"/>
              </a:ext>
            </a:extLst>
          </p:cNvPr>
          <p:cNvSpPr>
            <a:spLocks noGrp="1"/>
          </p:cNvSpPr>
          <p:nvPr>
            <p:ph type="sldNum" sz="quarter" idx="12"/>
          </p:nvPr>
        </p:nvSpPr>
        <p:spPr/>
        <p:txBody>
          <a:bodyPr/>
          <a:lstStyle/>
          <a:p>
            <a:fld id="{E42C246D-5A61-F84E-88ED-9DBC2931E827}" type="slidenum">
              <a:rPr lang="en-US" smtClean="0"/>
              <a:t>‹#›</a:t>
            </a:fld>
            <a:endParaRPr lang="en-US"/>
          </a:p>
        </p:txBody>
      </p:sp>
    </p:spTree>
    <p:extLst>
      <p:ext uri="{BB962C8B-B14F-4D97-AF65-F5344CB8AC3E}">
        <p14:creationId xmlns:p14="http://schemas.microsoft.com/office/powerpoint/2010/main" val="44000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4839-A1CD-8B4B-B736-6130742C2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8D766E-11CE-7440-B0D4-B8E8204B3C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B13D1-FA06-C547-8FAC-FF6718CFCDE0}"/>
              </a:ext>
            </a:extLst>
          </p:cNvPr>
          <p:cNvSpPr>
            <a:spLocks noGrp="1"/>
          </p:cNvSpPr>
          <p:nvPr>
            <p:ph type="dt" sz="half" idx="10"/>
          </p:nvPr>
        </p:nvSpPr>
        <p:spPr/>
        <p:txBody>
          <a:bodyPr/>
          <a:lstStyle/>
          <a:p>
            <a:fld id="{CE891216-861E-5145-93DE-B057747CE6BF}" type="datetimeFigureOut">
              <a:rPr lang="en-US" smtClean="0"/>
              <a:t>1/15/21</a:t>
            </a:fld>
            <a:endParaRPr lang="en-US"/>
          </a:p>
        </p:txBody>
      </p:sp>
      <p:sp>
        <p:nvSpPr>
          <p:cNvPr id="5" name="Footer Placeholder 4">
            <a:extLst>
              <a:ext uri="{FF2B5EF4-FFF2-40B4-BE49-F238E27FC236}">
                <a16:creationId xmlns:a16="http://schemas.microsoft.com/office/drawing/2014/main" id="{311BB549-75D4-0C4E-8D62-3F147E2AD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2986B-56F7-0A42-99D0-906C3CA71765}"/>
              </a:ext>
            </a:extLst>
          </p:cNvPr>
          <p:cNvSpPr>
            <a:spLocks noGrp="1"/>
          </p:cNvSpPr>
          <p:nvPr>
            <p:ph type="sldNum" sz="quarter" idx="12"/>
          </p:nvPr>
        </p:nvSpPr>
        <p:spPr/>
        <p:txBody>
          <a:bodyPr/>
          <a:lstStyle/>
          <a:p>
            <a:fld id="{E42C246D-5A61-F84E-88ED-9DBC2931E827}" type="slidenum">
              <a:rPr lang="en-US" smtClean="0"/>
              <a:t>‹#›</a:t>
            </a:fld>
            <a:endParaRPr lang="en-US"/>
          </a:p>
        </p:txBody>
      </p:sp>
    </p:spTree>
    <p:extLst>
      <p:ext uri="{BB962C8B-B14F-4D97-AF65-F5344CB8AC3E}">
        <p14:creationId xmlns:p14="http://schemas.microsoft.com/office/powerpoint/2010/main" val="352095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4EBFB-CCBF-7642-965D-A8569C3F43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92324-F4BE-9D4F-8469-514CEAF8DF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B425D-1B7F-024E-800E-D51A8C6391F1}"/>
              </a:ext>
            </a:extLst>
          </p:cNvPr>
          <p:cNvSpPr>
            <a:spLocks noGrp="1"/>
          </p:cNvSpPr>
          <p:nvPr>
            <p:ph type="dt" sz="half" idx="10"/>
          </p:nvPr>
        </p:nvSpPr>
        <p:spPr/>
        <p:txBody>
          <a:bodyPr/>
          <a:lstStyle/>
          <a:p>
            <a:fld id="{CE891216-861E-5145-93DE-B057747CE6BF}" type="datetimeFigureOut">
              <a:rPr lang="en-US" smtClean="0"/>
              <a:t>1/15/21</a:t>
            </a:fld>
            <a:endParaRPr lang="en-US"/>
          </a:p>
        </p:txBody>
      </p:sp>
      <p:sp>
        <p:nvSpPr>
          <p:cNvPr id="5" name="Footer Placeholder 4">
            <a:extLst>
              <a:ext uri="{FF2B5EF4-FFF2-40B4-BE49-F238E27FC236}">
                <a16:creationId xmlns:a16="http://schemas.microsoft.com/office/drawing/2014/main" id="{644DD85E-E9D0-3E46-B8AA-6B72D4FED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90763-552A-E947-A466-6B5B90C9E319}"/>
              </a:ext>
            </a:extLst>
          </p:cNvPr>
          <p:cNvSpPr>
            <a:spLocks noGrp="1"/>
          </p:cNvSpPr>
          <p:nvPr>
            <p:ph type="sldNum" sz="quarter" idx="12"/>
          </p:nvPr>
        </p:nvSpPr>
        <p:spPr/>
        <p:txBody>
          <a:bodyPr/>
          <a:lstStyle/>
          <a:p>
            <a:fld id="{E42C246D-5A61-F84E-88ED-9DBC2931E827}" type="slidenum">
              <a:rPr lang="en-US" smtClean="0"/>
              <a:t>‹#›</a:t>
            </a:fld>
            <a:endParaRPr lang="en-US"/>
          </a:p>
        </p:txBody>
      </p:sp>
    </p:spTree>
    <p:extLst>
      <p:ext uri="{BB962C8B-B14F-4D97-AF65-F5344CB8AC3E}">
        <p14:creationId xmlns:p14="http://schemas.microsoft.com/office/powerpoint/2010/main" val="99145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C452-E537-6040-84E6-ECEC507F7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DBF91-112B-1F48-A178-6DE9193CAC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6038B-2E65-1146-A799-571143FCE19F}"/>
              </a:ext>
            </a:extLst>
          </p:cNvPr>
          <p:cNvSpPr>
            <a:spLocks noGrp="1"/>
          </p:cNvSpPr>
          <p:nvPr>
            <p:ph type="dt" sz="half" idx="10"/>
          </p:nvPr>
        </p:nvSpPr>
        <p:spPr/>
        <p:txBody>
          <a:bodyPr/>
          <a:lstStyle/>
          <a:p>
            <a:fld id="{CE891216-861E-5145-93DE-B057747CE6BF}" type="datetimeFigureOut">
              <a:rPr lang="en-US" smtClean="0"/>
              <a:t>1/15/21</a:t>
            </a:fld>
            <a:endParaRPr lang="en-US"/>
          </a:p>
        </p:txBody>
      </p:sp>
      <p:sp>
        <p:nvSpPr>
          <p:cNvPr id="5" name="Footer Placeholder 4">
            <a:extLst>
              <a:ext uri="{FF2B5EF4-FFF2-40B4-BE49-F238E27FC236}">
                <a16:creationId xmlns:a16="http://schemas.microsoft.com/office/drawing/2014/main" id="{6D7D54C2-137F-CA44-85B5-DBF8A57E2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BA86E-65C4-E942-824D-6A7252863D1D}"/>
              </a:ext>
            </a:extLst>
          </p:cNvPr>
          <p:cNvSpPr>
            <a:spLocks noGrp="1"/>
          </p:cNvSpPr>
          <p:nvPr>
            <p:ph type="sldNum" sz="quarter" idx="12"/>
          </p:nvPr>
        </p:nvSpPr>
        <p:spPr/>
        <p:txBody>
          <a:bodyPr/>
          <a:lstStyle/>
          <a:p>
            <a:fld id="{E42C246D-5A61-F84E-88ED-9DBC2931E827}" type="slidenum">
              <a:rPr lang="en-US" smtClean="0"/>
              <a:t>‹#›</a:t>
            </a:fld>
            <a:endParaRPr lang="en-US"/>
          </a:p>
        </p:txBody>
      </p:sp>
    </p:spTree>
    <p:extLst>
      <p:ext uri="{BB962C8B-B14F-4D97-AF65-F5344CB8AC3E}">
        <p14:creationId xmlns:p14="http://schemas.microsoft.com/office/powerpoint/2010/main" val="354085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F6C4-B610-5E4A-BC80-5AC96969CD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B8DF52-C361-2449-AB0F-24236C5D6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03FE2E-C006-C444-8F96-D6090F278229}"/>
              </a:ext>
            </a:extLst>
          </p:cNvPr>
          <p:cNvSpPr>
            <a:spLocks noGrp="1"/>
          </p:cNvSpPr>
          <p:nvPr>
            <p:ph type="dt" sz="half" idx="10"/>
          </p:nvPr>
        </p:nvSpPr>
        <p:spPr/>
        <p:txBody>
          <a:bodyPr/>
          <a:lstStyle/>
          <a:p>
            <a:fld id="{CE891216-861E-5145-93DE-B057747CE6BF}" type="datetimeFigureOut">
              <a:rPr lang="en-US" smtClean="0"/>
              <a:t>1/15/21</a:t>
            </a:fld>
            <a:endParaRPr lang="en-US"/>
          </a:p>
        </p:txBody>
      </p:sp>
      <p:sp>
        <p:nvSpPr>
          <p:cNvPr id="5" name="Footer Placeholder 4">
            <a:extLst>
              <a:ext uri="{FF2B5EF4-FFF2-40B4-BE49-F238E27FC236}">
                <a16:creationId xmlns:a16="http://schemas.microsoft.com/office/drawing/2014/main" id="{2263371C-68D5-D540-B3BA-2B0E92FDA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97EFE-3D4C-854F-909C-51F10D11BD90}"/>
              </a:ext>
            </a:extLst>
          </p:cNvPr>
          <p:cNvSpPr>
            <a:spLocks noGrp="1"/>
          </p:cNvSpPr>
          <p:nvPr>
            <p:ph type="sldNum" sz="quarter" idx="12"/>
          </p:nvPr>
        </p:nvSpPr>
        <p:spPr/>
        <p:txBody>
          <a:bodyPr/>
          <a:lstStyle/>
          <a:p>
            <a:fld id="{E42C246D-5A61-F84E-88ED-9DBC2931E827}" type="slidenum">
              <a:rPr lang="en-US" smtClean="0"/>
              <a:t>‹#›</a:t>
            </a:fld>
            <a:endParaRPr lang="en-US"/>
          </a:p>
        </p:txBody>
      </p:sp>
    </p:spTree>
    <p:extLst>
      <p:ext uri="{BB962C8B-B14F-4D97-AF65-F5344CB8AC3E}">
        <p14:creationId xmlns:p14="http://schemas.microsoft.com/office/powerpoint/2010/main" val="161418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7015-54D4-7442-BF72-4260185917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AB99A8-AE7F-1A47-AE38-32E653CB9B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3D65C4-DAE2-6745-8D26-ADFCD9EC9D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D925E1-CF62-6B43-81E7-60C36DE5DFBB}"/>
              </a:ext>
            </a:extLst>
          </p:cNvPr>
          <p:cNvSpPr>
            <a:spLocks noGrp="1"/>
          </p:cNvSpPr>
          <p:nvPr>
            <p:ph type="dt" sz="half" idx="10"/>
          </p:nvPr>
        </p:nvSpPr>
        <p:spPr/>
        <p:txBody>
          <a:bodyPr/>
          <a:lstStyle/>
          <a:p>
            <a:fld id="{CE891216-861E-5145-93DE-B057747CE6BF}" type="datetimeFigureOut">
              <a:rPr lang="en-US" smtClean="0"/>
              <a:t>1/15/21</a:t>
            </a:fld>
            <a:endParaRPr lang="en-US"/>
          </a:p>
        </p:txBody>
      </p:sp>
      <p:sp>
        <p:nvSpPr>
          <p:cNvPr id="6" name="Footer Placeholder 5">
            <a:extLst>
              <a:ext uri="{FF2B5EF4-FFF2-40B4-BE49-F238E27FC236}">
                <a16:creationId xmlns:a16="http://schemas.microsoft.com/office/drawing/2014/main" id="{8CA710FD-071B-5447-BCF8-43963C110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5B052-942D-B94C-9AA7-CCFA8E3F2D73}"/>
              </a:ext>
            </a:extLst>
          </p:cNvPr>
          <p:cNvSpPr>
            <a:spLocks noGrp="1"/>
          </p:cNvSpPr>
          <p:nvPr>
            <p:ph type="sldNum" sz="quarter" idx="12"/>
          </p:nvPr>
        </p:nvSpPr>
        <p:spPr/>
        <p:txBody>
          <a:bodyPr/>
          <a:lstStyle/>
          <a:p>
            <a:fld id="{E42C246D-5A61-F84E-88ED-9DBC2931E827}" type="slidenum">
              <a:rPr lang="en-US" smtClean="0"/>
              <a:t>‹#›</a:t>
            </a:fld>
            <a:endParaRPr lang="en-US"/>
          </a:p>
        </p:txBody>
      </p:sp>
    </p:spTree>
    <p:extLst>
      <p:ext uri="{BB962C8B-B14F-4D97-AF65-F5344CB8AC3E}">
        <p14:creationId xmlns:p14="http://schemas.microsoft.com/office/powerpoint/2010/main" val="263610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3126-B74C-1346-A7CD-C0680AA54D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2E3203-439B-364C-9578-4D01424A2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160544-D140-D34B-BEAB-555F4ED75D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BA51B3-BCF4-F949-A034-F474825A7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59D4B6-C18F-C647-B5BB-EAADBDB0CF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EEECEB-0ACF-FE43-A186-75D5EB57BB61}"/>
              </a:ext>
            </a:extLst>
          </p:cNvPr>
          <p:cNvSpPr>
            <a:spLocks noGrp="1"/>
          </p:cNvSpPr>
          <p:nvPr>
            <p:ph type="dt" sz="half" idx="10"/>
          </p:nvPr>
        </p:nvSpPr>
        <p:spPr/>
        <p:txBody>
          <a:bodyPr/>
          <a:lstStyle/>
          <a:p>
            <a:fld id="{CE891216-861E-5145-93DE-B057747CE6BF}" type="datetimeFigureOut">
              <a:rPr lang="en-US" smtClean="0"/>
              <a:t>1/15/21</a:t>
            </a:fld>
            <a:endParaRPr lang="en-US"/>
          </a:p>
        </p:txBody>
      </p:sp>
      <p:sp>
        <p:nvSpPr>
          <p:cNvPr id="8" name="Footer Placeholder 7">
            <a:extLst>
              <a:ext uri="{FF2B5EF4-FFF2-40B4-BE49-F238E27FC236}">
                <a16:creationId xmlns:a16="http://schemas.microsoft.com/office/drawing/2014/main" id="{1361C22B-5330-DF43-AA85-B793E09E92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458A5F-008B-3544-8CEA-6046F8D0E8FE}"/>
              </a:ext>
            </a:extLst>
          </p:cNvPr>
          <p:cNvSpPr>
            <a:spLocks noGrp="1"/>
          </p:cNvSpPr>
          <p:nvPr>
            <p:ph type="sldNum" sz="quarter" idx="12"/>
          </p:nvPr>
        </p:nvSpPr>
        <p:spPr/>
        <p:txBody>
          <a:bodyPr/>
          <a:lstStyle/>
          <a:p>
            <a:fld id="{E42C246D-5A61-F84E-88ED-9DBC2931E827}" type="slidenum">
              <a:rPr lang="en-US" smtClean="0"/>
              <a:t>‹#›</a:t>
            </a:fld>
            <a:endParaRPr lang="en-US"/>
          </a:p>
        </p:txBody>
      </p:sp>
    </p:spTree>
    <p:extLst>
      <p:ext uri="{BB962C8B-B14F-4D97-AF65-F5344CB8AC3E}">
        <p14:creationId xmlns:p14="http://schemas.microsoft.com/office/powerpoint/2010/main" val="206936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E04C-F4FE-B94F-BA5E-16C9C0FFB4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F98F3E-607C-2949-9BC4-36686FB910F0}"/>
              </a:ext>
            </a:extLst>
          </p:cNvPr>
          <p:cNvSpPr>
            <a:spLocks noGrp="1"/>
          </p:cNvSpPr>
          <p:nvPr>
            <p:ph type="dt" sz="half" idx="10"/>
          </p:nvPr>
        </p:nvSpPr>
        <p:spPr/>
        <p:txBody>
          <a:bodyPr/>
          <a:lstStyle/>
          <a:p>
            <a:fld id="{CE891216-861E-5145-93DE-B057747CE6BF}" type="datetimeFigureOut">
              <a:rPr lang="en-US" smtClean="0"/>
              <a:t>1/15/21</a:t>
            </a:fld>
            <a:endParaRPr lang="en-US"/>
          </a:p>
        </p:txBody>
      </p:sp>
      <p:sp>
        <p:nvSpPr>
          <p:cNvPr id="4" name="Footer Placeholder 3">
            <a:extLst>
              <a:ext uri="{FF2B5EF4-FFF2-40B4-BE49-F238E27FC236}">
                <a16:creationId xmlns:a16="http://schemas.microsoft.com/office/drawing/2014/main" id="{D71284AC-BD20-FA44-A173-201AEB24AA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B52A2F-F97E-EA47-BBAC-9C70CA91DED0}"/>
              </a:ext>
            </a:extLst>
          </p:cNvPr>
          <p:cNvSpPr>
            <a:spLocks noGrp="1"/>
          </p:cNvSpPr>
          <p:nvPr>
            <p:ph type="sldNum" sz="quarter" idx="12"/>
          </p:nvPr>
        </p:nvSpPr>
        <p:spPr/>
        <p:txBody>
          <a:bodyPr/>
          <a:lstStyle/>
          <a:p>
            <a:fld id="{E42C246D-5A61-F84E-88ED-9DBC2931E827}" type="slidenum">
              <a:rPr lang="en-US" smtClean="0"/>
              <a:t>‹#›</a:t>
            </a:fld>
            <a:endParaRPr lang="en-US"/>
          </a:p>
        </p:txBody>
      </p:sp>
    </p:spTree>
    <p:extLst>
      <p:ext uri="{BB962C8B-B14F-4D97-AF65-F5344CB8AC3E}">
        <p14:creationId xmlns:p14="http://schemas.microsoft.com/office/powerpoint/2010/main" val="4695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2187DE-D891-574A-ACD4-9AFEB39E752C}"/>
              </a:ext>
            </a:extLst>
          </p:cNvPr>
          <p:cNvSpPr>
            <a:spLocks noGrp="1"/>
          </p:cNvSpPr>
          <p:nvPr>
            <p:ph type="dt" sz="half" idx="10"/>
          </p:nvPr>
        </p:nvSpPr>
        <p:spPr/>
        <p:txBody>
          <a:bodyPr/>
          <a:lstStyle/>
          <a:p>
            <a:fld id="{CE891216-861E-5145-93DE-B057747CE6BF}" type="datetimeFigureOut">
              <a:rPr lang="en-US" smtClean="0"/>
              <a:t>1/15/21</a:t>
            </a:fld>
            <a:endParaRPr lang="en-US"/>
          </a:p>
        </p:txBody>
      </p:sp>
      <p:sp>
        <p:nvSpPr>
          <p:cNvPr id="3" name="Footer Placeholder 2">
            <a:extLst>
              <a:ext uri="{FF2B5EF4-FFF2-40B4-BE49-F238E27FC236}">
                <a16:creationId xmlns:a16="http://schemas.microsoft.com/office/drawing/2014/main" id="{044BD6EC-F9FE-294B-8CDC-EEFD200512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A5C8A9-F80F-1748-8130-C2789461F2BE}"/>
              </a:ext>
            </a:extLst>
          </p:cNvPr>
          <p:cNvSpPr>
            <a:spLocks noGrp="1"/>
          </p:cNvSpPr>
          <p:nvPr>
            <p:ph type="sldNum" sz="quarter" idx="12"/>
          </p:nvPr>
        </p:nvSpPr>
        <p:spPr/>
        <p:txBody>
          <a:bodyPr/>
          <a:lstStyle/>
          <a:p>
            <a:fld id="{E42C246D-5A61-F84E-88ED-9DBC2931E827}" type="slidenum">
              <a:rPr lang="en-US" smtClean="0"/>
              <a:t>‹#›</a:t>
            </a:fld>
            <a:endParaRPr lang="en-US"/>
          </a:p>
        </p:txBody>
      </p:sp>
    </p:spTree>
    <p:extLst>
      <p:ext uri="{BB962C8B-B14F-4D97-AF65-F5344CB8AC3E}">
        <p14:creationId xmlns:p14="http://schemas.microsoft.com/office/powerpoint/2010/main" val="265059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793C6-303F-EB45-9919-48D0C986E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2A520-1552-114F-8EFE-F62A87169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82603D-0ED9-0E4F-AA4A-E8D3A5708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5BE82-927D-564B-8235-567F4EC0BF1F}"/>
              </a:ext>
            </a:extLst>
          </p:cNvPr>
          <p:cNvSpPr>
            <a:spLocks noGrp="1"/>
          </p:cNvSpPr>
          <p:nvPr>
            <p:ph type="dt" sz="half" idx="10"/>
          </p:nvPr>
        </p:nvSpPr>
        <p:spPr/>
        <p:txBody>
          <a:bodyPr/>
          <a:lstStyle/>
          <a:p>
            <a:fld id="{CE891216-861E-5145-93DE-B057747CE6BF}" type="datetimeFigureOut">
              <a:rPr lang="en-US" smtClean="0"/>
              <a:t>1/15/21</a:t>
            </a:fld>
            <a:endParaRPr lang="en-US"/>
          </a:p>
        </p:txBody>
      </p:sp>
      <p:sp>
        <p:nvSpPr>
          <p:cNvPr id="6" name="Footer Placeholder 5">
            <a:extLst>
              <a:ext uri="{FF2B5EF4-FFF2-40B4-BE49-F238E27FC236}">
                <a16:creationId xmlns:a16="http://schemas.microsoft.com/office/drawing/2014/main" id="{A16BEDDA-EEB9-C64B-B076-52A75B133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C0713B-D4DB-FC45-9329-E46662861241}"/>
              </a:ext>
            </a:extLst>
          </p:cNvPr>
          <p:cNvSpPr>
            <a:spLocks noGrp="1"/>
          </p:cNvSpPr>
          <p:nvPr>
            <p:ph type="sldNum" sz="quarter" idx="12"/>
          </p:nvPr>
        </p:nvSpPr>
        <p:spPr/>
        <p:txBody>
          <a:bodyPr/>
          <a:lstStyle/>
          <a:p>
            <a:fld id="{E42C246D-5A61-F84E-88ED-9DBC2931E827}" type="slidenum">
              <a:rPr lang="en-US" smtClean="0"/>
              <a:t>‹#›</a:t>
            </a:fld>
            <a:endParaRPr lang="en-US"/>
          </a:p>
        </p:txBody>
      </p:sp>
    </p:spTree>
    <p:extLst>
      <p:ext uri="{BB962C8B-B14F-4D97-AF65-F5344CB8AC3E}">
        <p14:creationId xmlns:p14="http://schemas.microsoft.com/office/powerpoint/2010/main" val="136733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A6DA-D030-374C-81BA-8FFC8F1507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213822-C1DD-6C45-8A09-CAEC55C7A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837F4-D807-2849-928E-A0664B2AC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47AFA5-6A3D-D84C-86F6-483DAB84E531}"/>
              </a:ext>
            </a:extLst>
          </p:cNvPr>
          <p:cNvSpPr>
            <a:spLocks noGrp="1"/>
          </p:cNvSpPr>
          <p:nvPr>
            <p:ph type="dt" sz="half" idx="10"/>
          </p:nvPr>
        </p:nvSpPr>
        <p:spPr/>
        <p:txBody>
          <a:bodyPr/>
          <a:lstStyle/>
          <a:p>
            <a:fld id="{CE891216-861E-5145-93DE-B057747CE6BF}" type="datetimeFigureOut">
              <a:rPr lang="en-US" smtClean="0"/>
              <a:t>1/15/21</a:t>
            </a:fld>
            <a:endParaRPr lang="en-US"/>
          </a:p>
        </p:txBody>
      </p:sp>
      <p:sp>
        <p:nvSpPr>
          <p:cNvPr id="6" name="Footer Placeholder 5">
            <a:extLst>
              <a:ext uri="{FF2B5EF4-FFF2-40B4-BE49-F238E27FC236}">
                <a16:creationId xmlns:a16="http://schemas.microsoft.com/office/drawing/2014/main" id="{7433684B-C62C-5341-BBE4-E7C5140DA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D74C5-5729-0B4D-85EA-BCCAF5BAE86D}"/>
              </a:ext>
            </a:extLst>
          </p:cNvPr>
          <p:cNvSpPr>
            <a:spLocks noGrp="1"/>
          </p:cNvSpPr>
          <p:nvPr>
            <p:ph type="sldNum" sz="quarter" idx="12"/>
          </p:nvPr>
        </p:nvSpPr>
        <p:spPr/>
        <p:txBody>
          <a:bodyPr/>
          <a:lstStyle/>
          <a:p>
            <a:fld id="{E42C246D-5A61-F84E-88ED-9DBC2931E827}" type="slidenum">
              <a:rPr lang="en-US" smtClean="0"/>
              <a:t>‹#›</a:t>
            </a:fld>
            <a:endParaRPr lang="en-US"/>
          </a:p>
        </p:txBody>
      </p:sp>
    </p:spTree>
    <p:extLst>
      <p:ext uri="{BB962C8B-B14F-4D97-AF65-F5344CB8AC3E}">
        <p14:creationId xmlns:p14="http://schemas.microsoft.com/office/powerpoint/2010/main" val="338344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B13A71-8286-6642-BFCD-669ED93128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49B547-32BC-1047-A5A3-D281B8BFD7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C4E65-F95A-5248-BAFB-4EAF707F6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91216-861E-5145-93DE-B057747CE6BF}" type="datetimeFigureOut">
              <a:rPr lang="en-US" smtClean="0"/>
              <a:t>1/15/21</a:t>
            </a:fld>
            <a:endParaRPr lang="en-US"/>
          </a:p>
        </p:txBody>
      </p:sp>
      <p:sp>
        <p:nvSpPr>
          <p:cNvPr id="5" name="Footer Placeholder 4">
            <a:extLst>
              <a:ext uri="{FF2B5EF4-FFF2-40B4-BE49-F238E27FC236}">
                <a16:creationId xmlns:a16="http://schemas.microsoft.com/office/drawing/2014/main" id="{2FF4B184-9A7A-074B-9EFD-BAE3C8DA84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EAF8E9-ACF0-5742-A8EB-D60B2C070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C246D-5A61-F84E-88ED-9DBC2931E827}" type="slidenum">
              <a:rPr lang="en-US" smtClean="0"/>
              <a:t>‹#›</a:t>
            </a:fld>
            <a:endParaRPr lang="en-US"/>
          </a:p>
        </p:txBody>
      </p:sp>
    </p:spTree>
    <p:extLst>
      <p:ext uri="{BB962C8B-B14F-4D97-AF65-F5344CB8AC3E}">
        <p14:creationId xmlns:p14="http://schemas.microsoft.com/office/powerpoint/2010/main" val="1664917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lowerquality/gentl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AC4A-4BE2-0241-8279-E3147F846108}"/>
              </a:ext>
            </a:extLst>
          </p:cNvPr>
          <p:cNvSpPr>
            <a:spLocks noGrp="1"/>
          </p:cNvSpPr>
          <p:nvPr>
            <p:ph type="ctrTitle"/>
          </p:nvPr>
        </p:nvSpPr>
        <p:spPr>
          <a:xfrm>
            <a:off x="1524000" y="443948"/>
            <a:ext cx="9144000" cy="2387600"/>
          </a:xfrm>
        </p:spPr>
        <p:txBody>
          <a:bodyPr>
            <a:normAutofit fontScale="90000"/>
          </a:bodyPr>
          <a:lstStyle/>
          <a:p>
            <a:r>
              <a:rPr lang="en-US" dirty="0"/>
              <a:t>Exploring Transfer Learning for End-to-End Spoken Language Understanding</a:t>
            </a:r>
          </a:p>
        </p:txBody>
      </p:sp>
      <p:sp>
        <p:nvSpPr>
          <p:cNvPr id="3" name="Subtitle 2">
            <a:extLst>
              <a:ext uri="{FF2B5EF4-FFF2-40B4-BE49-F238E27FC236}">
                <a16:creationId xmlns:a16="http://schemas.microsoft.com/office/drawing/2014/main" id="{0061F103-08D9-FC44-B16D-B2EF06C52FD8}"/>
              </a:ext>
            </a:extLst>
          </p:cNvPr>
          <p:cNvSpPr>
            <a:spLocks noGrp="1"/>
          </p:cNvSpPr>
          <p:nvPr>
            <p:ph type="subTitle" idx="1"/>
          </p:nvPr>
        </p:nvSpPr>
        <p:spPr>
          <a:xfrm>
            <a:off x="1524000" y="2923623"/>
            <a:ext cx="9144000" cy="2076088"/>
          </a:xfrm>
        </p:spPr>
        <p:txBody>
          <a:bodyPr>
            <a:normAutofit fontScale="92500" lnSpcReduction="10000"/>
          </a:bodyPr>
          <a:lstStyle/>
          <a:p>
            <a:r>
              <a:rPr lang="en-US" b="1" dirty="0"/>
              <a:t>Subendhu Rongali</a:t>
            </a:r>
            <a:r>
              <a:rPr lang="en-US" dirty="0"/>
              <a:t>*, Beiye Liu, Liwei Cai, Konstantine Arkoudas, </a:t>
            </a:r>
          </a:p>
          <a:p>
            <a:r>
              <a:rPr lang="en-US" dirty="0"/>
              <a:t>Chengwei Su, and Wael Hamza</a:t>
            </a:r>
          </a:p>
          <a:p>
            <a:r>
              <a:rPr lang="en-US" i="1" dirty="0"/>
              <a:t>Amazon Alexa AI</a:t>
            </a:r>
          </a:p>
          <a:p>
            <a:r>
              <a:rPr lang="en-US" i="1" dirty="0"/>
              <a:t>*University of Massachusetts Amherst </a:t>
            </a:r>
          </a:p>
          <a:p>
            <a:r>
              <a:rPr lang="en-US" i="1" dirty="0"/>
              <a:t>(work done during summer internship)</a:t>
            </a:r>
          </a:p>
        </p:txBody>
      </p:sp>
      <p:pic>
        <p:nvPicPr>
          <p:cNvPr id="5" name="Picture 4" descr="Icon&#10;&#10;Description automatically generated">
            <a:extLst>
              <a:ext uri="{FF2B5EF4-FFF2-40B4-BE49-F238E27FC236}">
                <a16:creationId xmlns:a16="http://schemas.microsoft.com/office/drawing/2014/main" id="{96C32E3D-2EE4-0649-9641-830D73B38C56}"/>
              </a:ext>
            </a:extLst>
          </p:cNvPr>
          <p:cNvPicPr>
            <a:picLocks noChangeAspect="1"/>
          </p:cNvPicPr>
          <p:nvPr/>
        </p:nvPicPr>
        <p:blipFill>
          <a:blip r:embed="rId3"/>
          <a:stretch>
            <a:fillRect/>
          </a:stretch>
        </p:blipFill>
        <p:spPr>
          <a:xfrm>
            <a:off x="4051302" y="4889094"/>
            <a:ext cx="1587500" cy="1587500"/>
          </a:xfrm>
          <a:prstGeom prst="rect">
            <a:avLst/>
          </a:prstGeom>
        </p:spPr>
      </p:pic>
      <p:pic>
        <p:nvPicPr>
          <p:cNvPr id="7" name="Picture 6" descr="Logo&#10;&#10;Description automatically generated">
            <a:extLst>
              <a:ext uri="{FF2B5EF4-FFF2-40B4-BE49-F238E27FC236}">
                <a16:creationId xmlns:a16="http://schemas.microsoft.com/office/drawing/2014/main" id="{A1D464A9-80B8-A742-AEE7-DFFD8A451DDB}"/>
              </a:ext>
            </a:extLst>
          </p:cNvPr>
          <p:cNvPicPr>
            <a:picLocks noChangeAspect="1"/>
          </p:cNvPicPr>
          <p:nvPr/>
        </p:nvPicPr>
        <p:blipFill>
          <a:blip r:embed="rId4"/>
          <a:stretch>
            <a:fillRect/>
          </a:stretch>
        </p:blipFill>
        <p:spPr>
          <a:xfrm>
            <a:off x="6553200" y="4889094"/>
            <a:ext cx="1587500" cy="1587500"/>
          </a:xfrm>
          <a:prstGeom prst="rect">
            <a:avLst/>
          </a:prstGeom>
        </p:spPr>
      </p:pic>
    </p:spTree>
    <p:extLst>
      <p:ext uri="{BB962C8B-B14F-4D97-AF65-F5344CB8AC3E}">
        <p14:creationId xmlns:p14="http://schemas.microsoft.com/office/powerpoint/2010/main" val="1863304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69D-0B0E-E44F-88E0-5EF402A1A2EF}"/>
              </a:ext>
            </a:extLst>
          </p:cNvPr>
          <p:cNvSpPr>
            <a:spLocks noGrp="1"/>
          </p:cNvSpPr>
          <p:nvPr>
            <p:ph type="title"/>
          </p:nvPr>
        </p:nvSpPr>
        <p:spPr/>
        <p:txBody>
          <a:bodyPr/>
          <a:lstStyle/>
          <a:p>
            <a:r>
              <a:rPr lang="en-US" dirty="0"/>
              <a:t>Background: Neural ASR</a:t>
            </a:r>
          </a:p>
        </p:txBody>
      </p:sp>
      <p:sp>
        <p:nvSpPr>
          <p:cNvPr id="3" name="Content Placeholder 2">
            <a:extLst>
              <a:ext uri="{FF2B5EF4-FFF2-40B4-BE49-F238E27FC236}">
                <a16:creationId xmlns:a16="http://schemas.microsoft.com/office/drawing/2014/main" id="{B126A064-E1A8-0847-8DDD-D7BB0EAF325D}"/>
              </a:ext>
            </a:extLst>
          </p:cNvPr>
          <p:cNvSpPr>
            <a:spLocks noGrp="1"/>
          </p:cNvSpPr>
          <p:nvPr>
            <p:ph idx="1"/>
          </p:nvPr>
        </p:nvSpPr>
        <p:spPr/>
        <p:txBody>
          <a:bodyPr/>
          <a:lstStyle/>
          <a:p>
            <a:r>
              <a:rPr lang="en-US" dirty="0"/>
              <a:t>Speech-Text Sequence to Sequence models based on transformers [Karita et al 2019, Mohamed et al 2020]</a:t>
            </a:r>
          </a:p>
          <a:p>
            <a:r>
              <a:rPr lang="en-US" dirty="0"/>
              <a:t>Models consists of 2D conv layers, and a transformer encoder-decoder framework</a:t>
            </a:r>
          </a:p>
        </p:txBody>
      </p:sp>
      <p:sp>
        <p:nvSpPr>
          <p:cNvPr id="41" name="TextBox 40">
            <a:extLst>
              <a:ext uri="{FF2B5EF4-FFF2-40B4-BE49-F238E27FC236}">
                <a16:creationId xmlns:a16="http://schemas.microsoft.com/office/drawing/2014/main" id="{0ED36A90-2707-7E45-AF3F-366DBE51672D}"/>
              </a:ext>
            </a:extLst>
          </p:cNvPr>
          <p:cNvSpPr txBox="1"/>
          <p:nvPr/>
        </p:nvSpPr>
        <p:spPr>
          <a:xfrm>
            <a:off x="4675517" y="6176963"/>
            <a:ext cx="7403373" cy="461665"/>
          </a:xfrm>
          <a:prstGeom prst="rect">
            <a:avLst/>
          </a:prstGeom>
          <a:noFill/>
        </p:spPr>
        <p:txBody>
          <a:bodyPr wrap="none" rtlCol="0">
            <a:spAutoFit/>
          </a:bodyPr>
          <a:lstStyle/>
          <a:p>
            <a:r>
              <a:rPr lang="en-US" sz="1200" dirty="0"/>
              <a:t>1. A Comparative Study on Transformer vs RNN in Speech Applications. Karita et al 2019. arXiv:1909.06317v2 [cs.CL]</a:t>
            </a:r>
          </a:p>
          <a:p>
            <a:r>
              <a:rPr lang="en-US" sz="1200" dirty="0"/>
              <a:t>2. Transformers with convolutional context for ASR. Mohamed et al. 2020. arXiv:1904.11660v2 [cs.CL]</a:t>
            </a:r>
          </a:p>
        </p:txBody>
      </p:sp>
      <p:grpSp>
        <p:nvGrpSpPr>
          <p:cNvPr id="5" name="Group 4">
            <a:extLst>
              <a:ext uri="{FF2B5EF4-FFF2-40B4-BE49-F238E27FC236}">
                <a16:creationId xmlns:a16="http://schemas.microsoft.com/office/drawing/2014/main" id="{A82A9302-AE27-1546-8331-D27C69869710}"/>
              </a:ext>
            </a:extLst>
          </p:cNvPr>
          <p:cNvGrpSpPr/>
          <p:nvPr/>
        </p:nvGrpSpPr>
        <p:grpSpPr>
          <a:xfrm>
            <a:off x="2129416" y="3264565"/>
            <a:ext cx="6736792" cy="2642261"/>
            <a:chOff x="2129416" y="3264565"/>
            <a:chExt cx="6736792" cy="2642261"/>
          </a:xfrm>
        </p:grpSpPr>
        <p:pic>
          <p:nvPicPr>
            <p:cNvPr id="4" name="Picture 3">
              <a:extLst>
                <a:ext uri="{FF2B5EF4-FFF2-40B4-BE49-F238E27FC236}">
                  <a16:creationId xmlns:a16="http://schemas.microsoft.com/office/drawing/2014/main" id="{87F3B9DA-D405-F84E-82E4-9094D94D4378}"/>
                </a:ext>
              </a:extLst>
            </p:cNvPr>
            <p:cNvPicPr>
              <a:picLocks noChangeAspect="1"/>
            </p:cNvPicPr>
            <p:nvPr/>
          </p:nvPicPr>
          <p:blipFill>
            <a:blip r:embed="rId3"/>
            <a:stretch>
              <a:fillRect/>
            </a:stretch>
          </p:blipFill>
          <p:spPr>
            <a:xfrm>
              <a:off x="2129416" y="3757508"/>
              <a:ext cx="3401359" cy="2016978"/>
            </a:xfrm>
            <a:prstGeom prst="rect">
              <a:avLst/>
            </a:prstGeom>
          </p:spPr>
        </p:pic>
        <p:pic>
          <p:nvPicPr>
            <p:cNvPr id="2050" name="Picture 2" descr="Transformers In NLP | State-Of-The-Art-Models">
              <a:extLst>
                <a:ext uri="{FF2B5EF4-FFF2-40B4-BE49-F238E27FC236}">
                  <a16:creationId xmlns:a16="http://schemas.microsoft.com/office/drawing/2014/main" id="{027732F4-3795-0A46-8FEE-1244AD42D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0" y="3264565"/>
              <a:ext cx="2044218" cy="26422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9932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E5CE1B2-E36A-2B40-9EA3-A7471D2842DC}"/>
              </a:ext>
            </a:extLst>
          </p:cNvPr>
          <p:cNvSpPr txBox="1"/>
          <p:nvPr/>
        </p:nvSpPr>
        <p:spPr>
          <a:xfrm>
            <a:off x="9403208" y="3799357"/>
            <a:ext cx="2782357" cy="646331"/>
          </a:xfrm>
          <a:prstGeom prst="rect">
            <a:avLst/>
          </a:prstGeom>
          <a:noFill/>
        </p:spPr>
        <p:txBody>
          <a:bodyPr wrap="square" rtlCol="0">
            <a:spAutoFit/>
          </a:bodyPr>
          <a:lstStyle/>
          <a:p>
            <a:pPr algn="ctr"/>
            <a:r>
              <a:rPr lang="en-US" dirty="0">
                <a:solidFill>
                  <a:schemeClr val="accent5">
                    <a:lumMod val="75000"/>
                  </a:schemeClr>
                </a:solidFill>
              </a:rPr>
              <a:t>PlayMusic( </a:t>
            </a:r>
            <a:r>
              <a:rPr lang="en-US" dirty="0"/>
              <a:t>play </a:t>
            </a:r>
            <a:r>
              <a:rPr lang="en-US" dirty="0">
                <a:solidFill>
                  <a:schemeClr val="accent2"/>
                </a:solidFill>
              </a:rPr>
              <a:t>SongName(</a:t>
            </a:r>
            <a:r>
              <a:rPr lang="en-US" dirty="0"/>
              <a:t>  </a:t>
            </a:r>
          </a:p>
          <a:p>
            <a:pPr algn="ctr"/>
            <a:r>
              <a:rPr lang="en-US" dirty="0"/>
              <a:t>don’t</a:t>
            </a:r>
            <a:r>
              <a:rPr lang="en-US" dirty="0">
                <a:solidFill>
                  <a:schemeClr val="accent3"/>
                </a:solidFill>
              </a:rPr>
              <a:t> </a:t>
            </a:r>
            <a:r>
              <a:rPr lang="en-US" dirty="0"/>
              <a:t>stop believing </a:t>
            </a:r>
            <a:r>
              <a:rPr lang="en-US" dirty="0">
                <a:solidFill>
                  <a:schemeClr val="accent2"/>
                </a:solidFill>
              </a:rPr>
              <a:t>) </a:t>
            </a:r>
            <a:r>
              <a:rPr lang="en-US" dirty="0">
                <a:solidFill>
                  <a:schemeClr val="accent5">
                    <a:lumMod val="75000"/>
                  </a:schemeClr>
                </a:solidFill>
              </a:rPr>
              <a:t>)</a:t>
            </a:r>
            <a:endParaRPr lang="en-US" dirty="0"/>
          </a:p>
        </p:txBody>
      </p:sp>
      <p:sp>
        <p:nvSpPr>
          <p:cNvPr id="2" name="Title 1">
            <a:extLst>
              <a:ext uri="{FF2B5EF4-FFF2-40B4-BE49-F238E27FC236}">
                <a16:creationId xmlns:a16="http://schemas.microsoft.com/office/drawing/2014/main" id="{D515208A-1318-5B4C-83BA-9E259B732F89}"/>
              </a:ext>
            </a:extLst>
          </p:cNvPr>
          <p:cNvSpPr>
            <a:spLocks noGrp="1"/>
          </p:cNvSpPr>
          <p:nvPr>
            <p:ph type="title"/>
          </p:nvPr>
        </p:nvSpPr>
        <p:spPr/>
        <p:txBody>
          <a:bodyPr/>
          <a:lstStyle/>
          <a:p>
            <a:r>
              <a:rPr lang="en-US" dirty="0"/>
              <a:t>Background: End-to-End SLU Models</a:t>
            </a:r>
          </a:p>
        </p:txBody>
      </p:sp>
      <p:sp>
        <p:nvSpPr>
          <p:cNvPr id="3" name="Content Placeholder 2">
            <a:extLst>
              <a:ext uri="{FF2B5EF4-FFF2-40B4-BE49-F238E27FC236}">
                <a16:creationId xmlns:a16="http://schemas.microsoft.com/office/drawing/2014/main" id="{6293E216-B8B8-C04B-90DD-51648F5D1FDD}"/>
              </a:ext>
            </a:extLst>
          </p:cNvPr>
          <p:cNvSpPr>
            <a:spLocks noGrp="1"/>
          </p:cNvSpPr>
          <p:nvPr>
            <p:ph idx="1"/>
          </p:nvPr>
        </p:nvSpPr>
        <p:spPr/>
        <p:txBody>
          <a:bodyPr/>
          <a:lstStyle/>
          <a:p>
            <a:r>
              <a:rPr lang="en-US" dirty="0"/>
              <a:t>Repurpose neural ASR models [Hagani et al 2018]</a:t>
            </a:r>
          </a:p>
        </p:txBody>
      </p:sp>
      <p:sp>
        <p:nvSpPr>
          <p:cNvPr id="5" name="TextBox 4">
            <a:extLst>
              <a:ext uri="{FF2B5EF4-FFF2-40B4-BE49-F238E27FC236}">
                <a16:creationId xmlns:a16="http://schemas.microsoft.com/office/drawing/2014/main" id="{4D2B9607-D7AD-AE4C-9407-D9E061EE2AC7}"/>
              </a:ext>
            </a:extLst>
          </p:cNvPr>
          <p:cNvSpPr txBox="1"/>
          <p:nvPr/>
        </p:nvSpPr>
        <p:spPr>
          <a:xfrm>
            <a:off x="3619074" y="6173400"/>
            <a:ext cx="8046113" cy="276999"/>
          </a:xfrm>
          <a:prstGeom prst="rect">
            <a:avLst/>
          </a:prstGeom>
          <a:noFill/>
        </p:spPr>
        <p:txBody>
          <a:bodyPr wrap="none" rtlCol="0">
            <a:spAutoFit/>
          </a:bodyPr>
          <a:lstStyle/>
          <a:p>
            <a:r>
              <a:rPr lang="en-US" sz="1200" dirty="0"/>
              <a:t>1. From audio to semantics: Approaches to end-to-end spoken language understanding. Hagani et al. IEEE SLT Workshop 2018 </a:t>
            </a:r>
          </a:p>
        </p:txBody>
      </p:sp>
      <p:pic>
        <p:nvPicPr>
          <p:cNvPr id="6" name="Picture 5">
            <a:extLst>
              <a:ext uri="{FF2B5EF4-FFF2-40B4-BE49-F238E27FC236}">
                <a16:creationId xmlns:a16="http://schemas.microsoft.com/office/drawing/2014/main" id="{E7C380C7-1977-7E49-94D7-392B1DDA7D2B}"/>
              </a:ext>
            </a:extLst>
          </p:cNvPr>
          <p:cNvPicPr>
            <a:picLocks noChangeAspect="1"/>
          </p:cNvPicPr>
          <p:nvPr/>
        </p:nvPicPr>
        <p:blipFill>
          <a:blip r:embed="rId3"/>
          <a:stretch>
            <a:fillRect/>
          </a:stretch>
        </p:blipFill>
        <p:spPr>
          <a:xfrm>
            <a:off x="2838246" y="2515972"/>
            <a:ext cx="6045200" cy="3213100"/>
          </a:xfrm>
          <a:prstGeom prst="rect">
            <a:avLst/>
          </a:prstGeom>
        </p:spPr>
      </p:pic>
      <p:pic>
        <p:nvPicPr>
          <p:cNvPr id="7" name="Graphic 6" descr="Arrow: Straight">
            <a:extLst>
              <a:ext uri="{FF2B5EF4-FFF2-40B4-BE49-F238E27FC236}">
                <a16:creationId xmlns:a16="http://schemas.microsoft.com/office/drawing/2014/main" id="{1F44683F-D61F-A449-A4C9-A740017169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189269" y="3815045"/>
            <a:ext cx="522673" cy="522673"/>
          </a:xfrm>
          <a:prstGeom prst="rect">
            <a:avLst/>
          </a:prstGeom>
        </p:spPr>
      </p:pic>
      <p:pic>
        <p:nvPicPr>
          <p:cNvPr id="8" name="Graphic 7" descr="Arrow: Straight">
            <a:extLst>
              <a:ext uri="{FF2B5EF4-FFF2-40B4-BE49-F238E27FC236}">
                <a16:creationId xmlns:a16="http://schemas.microsoft.com/office/drawing/2014/main" id="{3F88DFF3-63E2-7F47-842C-2B010C7070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8932901" y="3815045"/>
            <a:ext cx="522673" cy="522673"/>
          </a:xfrm>
          <a:prstGeom prst="rect">
            <a:avLst/>
          </a:prstGeom>
        </p:spPr>
      </p:pic>
      <p:sp>
        <p:nvSpPr>
          <p:cNvPr id="9" name="TextBox 8">
            <a:extLst>
              <a:ext uri="{FF2B5EF4-FFF2-40B4-BE49-F238E27FC236}">
                <a16:creationId xmlns:a16="http://schemas.microsoft.com/office/drawing/2014/main" id="{72EC6994-F8A2-A746-8400-93EC5B4D74A5}"/>
              </a:ext>
            </a:extLst>
          </p:cNvPr>
          <p:cNvSpPr txBox="1"/>
          <p:nvPr/>
        </p:nvSpPr>
        <p:spPr>
          <a:xfrm>
            <a:off x="1124021" y="3753215"/>
            <a:ext cx="1117614" cy="646331"/>
          </a:xfrm>
          <a:prstGeom prst="rect">
            <a:avLst/>
          </a:prstGeom>
          <a:noFill/>
        </p:spPr>
        <p:txBody>
          <a:bodyPr wrap="none" rtlCol="0">
            <a:spAutoFit/>
          </a:bodyPr>
          <a:lstStyle/>
          <a:p>
            <a:r>
              <a:rPr lang="en-US" dirty="0"/>
              <a:t>Audio LFB</a:t>
            </a:r>
          </a:p>
          <a:p>
            <a:pPr algn="ctr"/>
            <a:r>
              <a:rPr lang="en-US" dirty="0"/>
              <a:t>signal</a:t>
            </a:r>
          </a:p>
        </p:txBody>
      </p:sp>
    </p:spTree>
    <p:extLst>
      <p:ext uri="{BB962C8B-B14F-4D97-AF65-F5344CB8AC3E}">
        <p14:creationId xmlns:p14="http://schemas.microsoft.com/office/powerpoint/2010/main" val="181990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9687-D79F-F146-A196-7E30A6524AFA}"/>
              </a:ext>
            </a:extLst>
          </p:cNvPr>
          <p:cNvSpPr>
            <a:spLocks noGrp="1"/>
          </p:cNvSpPr>
          <p:nvPr>
            <p:ph type="title"/>
          </p:nvPr>
        </p:nvSpPr>
        <p:spPr/>
        <p:txBody>
          <a:bodyPr/>
          <a:lstStyle/>
          <a:p>
            <a:r>
              <a:rPr lang="en-US" dirty="0"/>
              <a:t>The Audio-Text All-Task (AT-AT) Model</a:t>
            </a:r>
          </a:p>
        </p:txBody>
      </p:sp>
      <p:sp>
        <p:nvSpPr>
          <p:cNvPr id="3" name="Content Placeholder 2">
            <a:extLst>
              <a:ext uri="{FF2B5EF4-FFF2-40B4-BE49-F238E27FC236}">
                <a16:creationId xmlns:a16="http://schemas.microsoft.com/office/drawing/2014/main" id="{7FB18E61-2C85-7846-A9EA-045AA510F839}"/>
              </a:ext>
            </a:extLst>
          </p:cNvPr>
          <p:cNvSpPr>
            <a:spLocks noGrp="1"/>
          </p:cNvSpPr>
          <p:nvPr>
            <p:ph idx="1"/>
          </p:nvPr>
        </p:nvSpPr>
        <p:spPr/>
        <p:txBody>
          <a:bodyPr/>
          <a:lstStyle/>
          <a:p>
            <a:r>
              <a:rPr lang="en-US" dirty="0"/>
              <a:t>Designed to perform knowledge transfer by training on many different tasks with seq-to-seq style data [Raffel et al. 2019]</a:t>
            </a:r>
          </a:p>
          <a:p>
            <a:r>
              <a:rPr lang="en-US" dirty="0"/>
              <a:t>The tasks can contain either audio or text input sequences but must contain text output sequences </a:t>
            </a:r>
          </a:p>
        </p:txBody>
      </p:sp>
      <p:sp>
        <p:nvSpPr>
          <p:cNvPr id="41" name="TextBox 40">
            <a:extLst>
              <a:ext uri="{FF2B5EF4-FFF2-40B4-BE49-F238E27FC236}">
                <a16:creationId xmlns:a16="http://schemas.microsoft.com/office/drawing/2014/main" id="{8A6CCD17-3E2E-FD4F-AD4F-B4DC3500DF47}"/>
              </a:ext>
            </a:extLst>
          </p:cNvPr>
          <p:cNvSpPr txBox="1"/>
          <p:nvPr/>
        </p:nvSpPr>
        <p:spPr>
          <a:xfrm>
            <a:off x="3753283" y="6179540"/>
            <a:ext cx="8189293" cy="276999"/>
          </a:xfrm>
          <a:prstGeom prst="rect">
            <a:avLst/>
          </a:prstGeom>
          <a:noFill/>
        </p:spPr>
        <p:txBody>
          <a:bodyPr wrap="none" rtlCol="0">
            <a:spAutoFit/>
          </a:bodyPr>
          <a:lstStyle/>
          <a:p>
            <a:r>
              <a:rPr lang="en-US" sz="1200" dirty="0"/>
              <a:t>1. Exploring the Limits of Transfer Learning with a Unified Text-to-Text Transformer. Raffel et al. 2019. arXiv:1910.10683v2 [cs.LG]</a:t>
            </a:r>
          </a:p>
        </p:txBody>
      </p:sp>
      <p:pic>
        <p:nvPicPr>
          <p:cNvPr id="42" name="Picture 41">
            <a:extLst>
              <a:ext uri="{FF2B5EF4-FFF2-40B4-BE49-F238E27FC236}">
                <a16:creationId xmlns:a16="http://schemas.microsoft.com/office/drawing/2014/main" id="{6863A49F-60C4-C947-A054-348E3E93F802}"/>
              </a:ext>
            </a:extLst>
          </p:cNvPr>
          <p:cNvPicPr>
            <a:picLocks noChangeAspect="1"/>
          </p:cNvPicPr>
          <p:nvPr/>
        </p:nvPicPr>
        <p:blipFill>
          <a:blip r:embed="rId3"/>
          <a:stretch>
            <a:fillRect/>
          </a:stretch>
        </p:blipFill>
        <p:spPr>
          <a:xfrm>
            <a:off x="8094377" y="3120317"/>
            <a:ext cx="2073024" cy="2974926"/>
          </a:xfrm>
          <a:prstGeom prst="rect">
            <a:avLst/>
          </a:prstGeom>
        </p:spPr>
      </p:pic>
    </p:spTree>
    <p:extLst>
      <p:ext uri="{BB962C8B-B14F-4D97-AF65-F5344CB8AC3E}">
        <p14:creationId xmlns:p14="http://schemas.microsoft.com/office/powerpoint/2010/main" val="39263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611C-A63A-664A-AEFF-13680BF4A3F2}"/>
              </a:ext>
            </a:extLst>
          </p:cNvPr>
          <p:cNvSpPr>
            <a:spLocks noGrp="1"/>
          </p:cNvSpPr>
          <p:nvPr>
            <p:ph type="title"/>
          </p:nvPr>
        </p:nvSpPr>
        <p:spPr/>
        <p:txBody>
          <a:bodyPr/>
          <a:lstStyle/>
          <a:p>
            <a:r>
              <a:rPr lang="en-US" dirty="0"/>
              <a:t>This is what it looks like</a:t>
            </a:r>
          </a:p>
        </p:txBody>
      </p:sp>
      <p:sp>
        <p:nvSpPr>
          <p:cNvPr id="4" name="Rounded Rectangle 3">
            <a:extLst>
              <a:ext uri="{FF2B5EF4-FFF2-40B4-BE49-F238E27FC236}">
                <a16:creationId xmlns:a16="http://schemas.microsoft.com/office/drawing/2014/main" id="{A3415BDC-4D43-9447-B819-D67B5872B482}"/>
              </a:ext>
            </a:extLst>
          </p:cNvPr>
          <p:cNvSpPr/>
          <p:nvPr/>
        </p:nvSpPr>
        <p:spPr>
          <a:xfrm>
            <a:off x="4978188" y="2439457"/>
            <a:ext cx="2525486" cy="2191657"/>
          </a:xfrm>
          <a:prstGeom prst="roundRect">
            <a:avLst>
              <a:gd name="adj" fmla="val 10707"/>
            </a:avLst>
          </a:prstGeom>
          <a:solidFill>
            <a:srgbClr val="DCE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 name="Rounded Rectangle 4">
            <a:extLst>
              <a:ext uri="{FF2B5EF4-FFF2-40B4-BE49-F238E27FC236}">
                <a16:creationId xmlns:a16="http://schemas.microsoft.com/office/drawing/2014/main" id="{0FB2849F-7659-7B4A-A136-F29F0A6B71EE}"/>
              </a:ext>
            </a:extLst>
          </p:cNvPr>
          <p:cNvSpPr/>
          <p:nvPr/>
        </p:nvSpPr>
        <p:spPr>
          <a:xfrm>
            <a:off x="6328017" y="2874888"/>
            <a:ext cx="1030514" cy="1582054"/>
          </a:xfrm>
          <a:prstGeom prst="roundRect">
            <a:avLst>
              <a:gd name="adj" fmla="val 9625"/>
            </a:avLst>
          </a:prstGeom>
          <a:solidFill>
            <a:srgbClr val="F4B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Joint</a:t>
            </a:r>
          </a:p>
          <a:p>
            <a:pPr algn="ctr"/>
            <a:r>
              <a:rPr lang="en-US" dirty="0">
                <a:latin typeface="+mj-lt"/>
              </a:rPr>
              <a:t>Target</a:t>
            </a:r>
          </a:p>
          <a:p>
            <a:pPr algn="ctr"/>
            <a:r>
              <a:rPr lang="en-US" dirty="0">
                <a:latin typeface="+mj-lt"/>
              </a:rPr>
              <a:t>Decoder</a:t>
            </a:r>
          </a:p>
        </p:txBody>
      </p:sp>
      <p:sp>
        <p:nvSpPr>
          <p:cNvPr id="6" name="Rounded Rectangle 5">
            <a:extLst>
              <a:ext uri="{FF2B5EF4-FFF2-40B4-BE49-F238E27FC236}">
                <a16:creationId xmlns:a16="http://schemas.microsoft.com/office/drawing/2014/main" id="{700CDB61-259F-7144-997E-9353E162F8C1}"/>
              </a:ext>
            </a:extLst>
          </p:cNvPr>
          <p:cNvSpPr/>
          <p:nvPr/>
        </p:nvSpPr>
        <p:spPr>
          <a:xfrm>
            <a:off x="5152360" y="2874888"/>
            <a:ext cx="1030514" cy="718456"/>
          </a:xfrm>
          <a:prstGeom prst="roundRect">
            <a:avLst>
              <a:gd name="adj" fmla="val 14647"/>
            </a:avLst>
          </a:prstGeom>
          <a:solidFill>
            <a:srgbClr val="87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Audio</a:t>
            </a:r>
          </a:p>
          <a:p>
            <a:pPr algn="ctr"/>
            <a:r>
              <a:rPr lang="en-US" dirty="0">
                <a:latin typeface="+mj-lt"/>
              </a:rPr>
              <a:t>Encoder</a:t>
            </a:r>
          </a:p>
        </p:txBody>
      </p:sp>
      <p:sp>
        <p:nvSpPr>
          <p:cNvPr id="7" name="Rounded Rectangle 6">
            <a:extLst>
              <a:ext uri="{FF2B5EF4-FFF2-40B4-BE49-F238E27FC236}">
                <a16:creationId xmlns:a16="http://schemas.microsoft.com/office/drawing/2014/main" id="{1AE365A5-EB9C-4242-BCE5-57473539C015}"/>
              </a:ext>
            </a:extLst>
          </p:cNvPr>
          <p:cNvSpPr/>
          <p:nvPr/>
        </p:nvSpPr>
        <p:spPr>
          <a:xfrm>
            <a:off x="5152360" y="3738486"/>
            <a:ext cx="1030514" cy="718456"/>
          </a:xfrm>
          <a:prstGeom prst="roundRect">
            <a:avLst>
              <a:gd name="adj" fmla="val 14647"/>
            </a:avLst>
          </a:prstGeom>
          <a:solidFill>
            <a:srgbClr val="87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Text Encoder</a:t>
            </a:r>
          </a:p>
        </p:txBody>
      </p:sp>
      <p:sp>
        <p:nvSpPr>
          <p:cNvPr id="8" name="TextBox 7">
            <a:extLst>
              <a:ext uri="{FF2B5EF4-FFF2-40B4-BE49-F238E27FC236}">
                <a16:creationId xmlns:a16="http://schemas.microsoft.com/office/drawing/2014/main" id="{D2EA8E9F-AB66-FD4E-A5F5-6ED7F4692FBE}"/>
              </a:ext>
            </a:extLst>
          </p:cNvPr>
          <p:cNvSpPr txBox="1"/>
          <p:nvPr/>
        </p:nvSpPr>
        <p:spPr>
          <a:xfrm>
            <a:off x="5895099" y="2472507"/>
            <a:ext cx="691664" cy="369332"/>
          </a:xfrm>
          <a:prstGeom prst="rect">
            <a:avLst/>
          </a:prstGeom>
          <a:noFill/>
        </p:spPr>
        <p:txBody>
          <a:bodyPr wrap="none" rtlCol="0">
            <a:spAutoFit/>
          </a:bodyPr>
          <a:lstStyle/>
          <a:p>
            <a:r>
              <a:rPr lang="en-US" dirty="0">
                <a:latin typeface="+mj-lt"/>
              </a:rPr>
              <a:t>AT-AT</a:t>
            </a:r>
          </a:p>
        </p:txBody>
      </p:sp>
      <p:cxnSp>
        <p:nvCxnSpPr>
          <p:cNvPr id="9" name="Straight Arrow Connector 8">
            <a:extLst>
              <a:ext uri="{FF2B5EF4-FFF2-40B4-BE49-F238E27FC236}">
                <a16:creationId xmlns:a16="http://schemas.microsoft.com/office/drawing/2014/main" id="{404D5AAF-1758-CC44-959A-53038FCD7DBD}"/>
              </a:ext>
            </a:extLst>
          </p:cNvPr>
          <p:cNvCxnSpPr/>
          <p:nvPr/>
        </p:nvCxnSpPr>
        <p:spPr>
          <a:xfrm>
            <a:off x="7704455" y="2707972"/>
            <a:ext cx="391886" cy="0"/>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BB943827-82DA-1443-B0E9-4FD9049B8005}"/>
              </a:ext>
            </a:extLst>
          </p:cNvPr>
          <p:cNvCxnSpPr/>
          <p:nvPr/>
        </p:nvCxnSpPr>
        <p:spPr>
          <a:xfrm>
            <a:off x="7704455" y="3234116"/>
            <a:ext cx="391886" cy="0"/>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C7CCF70-CCC3-594B-A512-B23BB0960201}"/>
              </a:ext>
            </a:extLst>
          </p:cNvPr>
          <p:cNvCxnSpPr/>
          <p:nvPr/>
        </p:nvCxnSpPr>
        <p:spPr>
          <a:xfrm>
            <a:off x="7704455" y="3721554"/>
            <a:ext cx="391886" cy="0"/>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D1BBF3B9-86BF-374E-9CAC-17E9DC874358}"/>
              </a:ext>
            </a:extLst>
          </p:cNvPr>
          <p:cNvCxnSpPr/>
          <p:nvPr/>
        </p:nvCxnSpPr>
        <p:spPr>
          <a:xfrm>
            <a:off x="7704455" y="4253746"/>
            <a:ext cx="391886" cy="0"/>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B05F96F2-77A8-E245-83B3-9EC310D2726C}"/>
              </a:ext>
            </a:extLst>
          </p:cNvPr>
          <p:cNvSpPr txBox="1"/>
          <p:nvPr/>
        </p:nvSpPr>
        <p:spPr>
          <a:xfrm>
            <a:off x="8297122" y="2341264"/>
            <a:ext cx="2599943" cy="646331"/>
          </a:xfrm>
          <a:prstGeom prst="rect">
            <a:avLst/>
          </a:prstGeom>
          <a:noFill/>
        </p:spPr>
        <p:txBody>
          <a:bodyPr wrap="none" rtlCol="0">
            <a:spAutoFit/>
          </a:bodyPr>
          <a:lstStyle/>
          <a:p>
            <a:pPr algn="ctr"/>
            <a:r>
              <a:rPr lang="en-US" dirty="0">
                <a:solidFill>
                  <a:srgbClr val="00B050"/>
                </a:solidFill>
                <a:latin typeface="+mj-lt"/>
              </a:rPr>
              <a:t>PlayMusic( okay Artist(</a:t>
            </a:r>
            <a:br>
              <a:rPr lang="en-US" dirty="0">
                <a:solidFill>
                  <a:srgbClr val="00B050"/>
                </a:solidFill>
                <a:latin typeface="+mj-lt"/>
              </a:rPr>
            </a:br>
            <a:r>
              <a:rPr lang="en-US" dirty="0">
                <a:solidFill>
                  <a:srgbClr val="00B050"/>
                </a:solidFill>
                <a:latin typeface="+mj-lt"/>
              </a:rPr>
              <a:t>rihanna )Artist )PlayMusic</a:t>
            </a:r>
          </a:p>
        </p:txBody>
      </p:sp>
      <p:sp>
        <p:nvSpPr>
          <p:cNvPr id="18" name="TextBox 17">
            <a:extLst>
              <a:ext uri="{FF2B5EF4-FFF2-40B4-BE49-F238E27FC236}">
                <a16:creationId xmlns:a16="http://schemas.microsoft.com/office/drawing/2014/main" id="{B516CA1D-210B-D647-B5C5-2CF5C1D375FE}"/>
              </a:ext>
            </a:extLst>
          </p:cNvPr>
          <p:cNvSpPr txBox="1"/>
          <p:nvPr/>
        </p:nvSpPr>
        <p:spPr>
          <a:xfrm>
            <a:off x="8326238" y="2917985"/>
            <a:ext cx="2541721" cy="646331"/>
          </a:xfrm>
          <a:prstGeom prst="rect">
            <a:avLst/>
          </a:prstGeom>
          <a:noFill/>
        </p:spPr>
        <p:txBody>
          <a:bodyPr wrap="none" rtlCol="0">
            <a:spAutoFit/>
          </a:bodyPr>
          <a:lstStyle/>
          <a:p>
            <a:pPr algn="ctr"/>
            <a:r>
              <a:rPr lang="en-US" dirty="0">
                <a:solidFill>
                  <a:srgbClr val="FC8385"/>
                </a:solidFill>
                <a:latin typeface="+mj-lt"/>
              </a:rPr>
              <a:t>it was a glorious morning</a:t>
            </a:r>
            <a:br>
              <a:rPr lang="en-US" dirty="0">
                <a:solidFill>
                  <a:srgbClr val="FC8385"/>
                </a:solidFill>
                <a:latin typeface="+mj-lt"/>
              </a:rPr>
            </a:br>
            <a:r>
              <a:rPr lang="en-US" dirty="0">
                <a:solidFill>
                  <a:srgbClr val="FC8385"/>
                </a:solidFill>
                <a:latin typeface="+mj-lt"/>
              </a:rPr>
              <a:t>to wake up to</a:t>
            </a:r>
          </a:p>
        </p:txBody>
      </p:sp>
      <p:sp>
        <p:nvSpPr>
          <p:cNvPr id="19" name="TextBox 18">
            <a:extLst>
              <a:ext uri="{FF2B5EF4-FFF2-40B4-BE49-F238E27FC236}">
                <a16:creationId xmlns:a16="http://schemas.microsoft.com/office/drawing/2014/main" id="{A176BF48-134F-6842-8169-E5B5ACDD934E}"/>
              </a:ext>
            </a:extLst>
          </p:cNvPr>
          <p:cNvSpPr txBox="1"/>
          <p:nvPr/>
        </p:nvSpPr>
        <p:spPr>
          <a:xfrm>
            <a:off x="8350252" y="3485251"/>
            <a:ext cx="2522807" cy="646331"/>
          </a:xfrm>
          <a:prstGeom prst="rect">
            <a:avLst/>
          </a:prstGeom>
          <a:noFill/>
        </p:spPr>
        <p:txBody>
          <a:bodyPr wrap="none" rtlCol="0">
            <a:spAutoFit/>
          </a:bodyPr>
          <a:lstStyle/>
          <a:p>
            <a:pPr algn="ctr"/>
            <a:r>
              <a:rPr lang="en-US" dirty="0">
                <a:solidFill>
                  <a:srgbClr val="29B6E2"/>
                </a:solidFill>
                <a:latin typeface="+mj-lt"/>
              </a:rPr>
              <a:t>an </a:t>
            </a:r>
            <a:r>
              <a:rPr lang="en-US" i="1" dirty="0">
                <a:solidFill>
                  <a:srgbClr val="29B6E2"/>
                </a:solidFill>
                <a:latin typeface="+mj-lt"/>
              </a:rPr>
              <a:t>old-fashioned</a:t>
            </a:r>
            <a:r>
              <a:rPr lang="en-US" dirty="0">
                <a:solidFill>
                  <a:srgbClr val="29B6E2"/>
                </a:solidFill>
                <a:latin typeface="+mj-lt"/>
              </a:rPr>
              <a:t> bar was</a:t>
            </a:r>
            <a:br>
              <a:rPr lang="en-US" dirty="0">
                <a:solidFill>
                  <a:srgbClr val="29B6E2"/>
                </a:solidFill>
                <a:latin typeface="+mj-lt"/>
              </a:rPr>
            </a:br>
            <a:r>
              <a:rPr lang="en-US" i="1" dirty="0">
                <a:solidFill>
                  <a:srgbClr val="29B6E2"/>
                </a:solidFill>
                <a:latin typeface="+mj-lt"/>
              </a:rPr>
              <a:t>close</a:t>
            </a:r>
            <a:r>
              <a:rPr lang="en-US" dirty="0">
                <a:solidFill>
                  <a:srgbClr val="29B6E2"/>
                </a:solidFill>
                <a:latin typeface="+mj-lt"/>
              </a:rPr>
              <a:t> by</a:t>
            </a:r>
          </a:p>
        </p:txBody>
      </p:sp>
      <p:sp>
        <p:nvSpPr>
          <p:cNvPr id="20" name="TextBox 19">
            <a:extLst>
              <a:ext uri="{FF2B5EF4-FFF2-40B4-BE49-F238E27FC236}">
                <a16:creationId xmlns:a16="http://schemas.microsoft.com/office/drawing/2014/main" id="{60D0D250-26E5-8C44-B5FA-5ECF37754C5D}"/>
              </a:ext>
            </a:extLst>
          </p:cNvPr>
          <p:cNvSpPr txBox="1"/>
          <p:nvPr/>
        </p:nvSpPr>
        <p:spPr>
          <a:xfrm>
            <a:off x="7791572" y="4030747"/>
            <a:ext cx="3688190" cy="646331"/>
          </a:xfrm>
          <a:prstGeom prst="rect">
            <a:avLst/>
          </a:prstGeom>
          <a:noFill/>
        </p:spPr>
        <p:txBody>
          <a:bodyPr wrap="none" rtlCol="0">
            <a:spAutoFit/>
          </a:bodyPr>
          <a:lstStyle/>
          <a:p>
            <a:pPr algn="ctr"/>
            <a:r>
              <a:rPr lang="en-US" dirty="0">
                <a:latin typeface="+mj-lt"/>
              </a:rPr>
              <a:t>PlayMusic( play Song( </a:t>
            </a:r>
            <a:br>
              <a:rPr lang="en-US" dirty="0">
                <a:latin typeface="+mj-lt"/>
              </a:rPr>
            </a:br>
            <a:r>
              <a:rPr lang="en-US" dirty="0">
                <a:latin typeface="+mj-lt"/>
              </a:rPr>
              <a:t>don’t stop believing )Song )PlayMusic</a:t>
            </a:r>
          </a:p>
        </p:txBody>
      </p:sp>
      <p:grpSp>
        <p:nvGrpSpPr>
          <p:cNvPr id="3" name="Group 2">
            <a:extLst>
              <a:ext uri="{FF2B5EF4-FFF2-40B4-BE49-F238E27FC236}">
                <a16:creationId xmlns:a16="http://schemas.microsoft.com/office/drawing/2014/main" id="{72D6ED40-3266-A546-A317-79FEF3CB6911}"/>
              </a:ext>
            </a:extLst>
          </p:cNvPr>
          <p:cNvGrpSpPr/>
          <p:nvPr/>
        </p:nvGrpSpPr>
        <p:grpSpPr>
          <a:xfrm>
            <a:off x="1008019" y="1818933"/>
            <a:ext cx="3667789" cy="2724796"/>
            <a:chOff x="1008019" y="1818933"/>
            <a:chExt cx="3667789" cy="2724796"/>
          </a:xfrm>
        </p:grpSpPr>
        <p:cxnSp>
          <p:nvCxnSpPr>
            <p:cNvPr id="13" name="Straight Arrow Connector 12">
              <a:extLst>
                <a:ext uri="{FF2B5EF4-FFF2-40B4-BE49-F238E27FC236}">
                  <a16:creationId xmlns:a16="http://schemas.microsoft.com/office/drawing/2014/main" id="{9B227716-8329-614A-B00A-16E0EB7AF2F0}"/>
                </a:ext>
              </a:extLst>
            </p:cNvPr>
            <p:cNvCxnSpPr>
              <a:cxnSpLocks/>
            </p:cNvCxnSpPr>
            <p:nvPr/>
          </p:nvCxnSpPr>
          <p:spPr>
            <a:xfrm>
              <a:off x="4283922" y="2601535"/>
              <a:ext cx="391886" cy="297542"/>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E96440A2-AD00-9D47-B32E-AA2E7CE9068C}"/>
                </a:ext>
              </a:extLst>
            </p:cNvPr>
            <p:cNvCxnSpPr/>
            <p:nvPr/>
          </p:nvCxnSpPr>
          <p:spPr>
            <a:xfrm>
              <a:off x="4283922" y="3178478"/>
              <a:ext cx="391886" cy="0"/>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89AD5A7-2A03-B54D-9EF4-56EB745A7617}"/>
                </a:ext>
              </a:extLst>
            </p:cNvPr>
            <p:cNvCxnSpPr>
              <a:cxnSpLocks/>
            </p:cNvCxnSpPr>
            <p:nvPr/>
          </p:nvCxnSpPr>
          <p:spPr>
            <a:xfrm flipV="1">
              <a:off x="4281503" y="3542545"/>
              <a:ext cx="394305" cy="212874"/>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243BBC1-4623-2543-AE6E-4DBC49979721}"/>
                </a:ext>
              </a:extLst>
            </p:cNvPr>
            <p:cNvCxnSpPr/>
            <p:nvPr/>
          </p:nvCxnSpPr>
          <p:spPr>
            <a:xfrm>
              <a:off x="4283922" y="4319492"/>
              <a:ext cx="391886" cy="0"/>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grpSp>
          <p:nvGrpSpPr>
            <p:cNvPr id="21" name="Group 20">
              <a:extLst>
                <a:ext uri="{FF2B5EF4-FFF2-40B4-BE49-F238E27FC236}">
                  <a16:creationId xmlns:a16="http://schemas.microsoft.com/office/drawing/2014/main" id="{374A7C5E-962B-E749-B7AD-10A058AFDF04}"/>
                </a:ext>
              </a:extLst>
            </p:cNvPr>
            <p:cNvGrpSpPr/>
            <p:nvPr/>
          </p:nvGrpSpPr>
          <p:grpSpPr>
            <a:xfrm>
              <a:off x="1758431" y="1818933"/>
              <a:ext cx="2391234" cy="1352331"/>
              <a:chOff x="3133784" y="4436330"/>
              <a:chExt cx="3512645" cy="1456680"/>
            </a:xfrm>
          </p:grpSpPr>
          <p:pic>
            <p:nvPicPr>
              <p:cNvPr id="22" name="Graphic 21" descr="Voice">
                <a:extLst>
                  <a:ext uri="{FF2B5EF4-FFF2-40B4-BE49-F238E27FC236}">
                    <a16:creationId xmlns:a16="http://schemas.microsoft.com/office/drawing/2014/main" id="{BCCE1204-0C18-C440-A03C-5B6B95B641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3784" y="4707471"/>
                <a:ext cx="914400" cy="914400"/>
              </a:xfrm>
              <a:prstGeom prst="rect">
                <a:avLst/>
              </a:prstGeom>
            </p:spPr>
          </p:pic>
          <p:pic>
            <p:nvPicPr>
              <p:cNvPr id="23" name="Graphic 22" descr="Voice">
                <a:extLst>
                  <a:ext uri="{FF2B5EF4-FFF2-40B4-BE49-F238E27FC236}">
                    <a16:creationId xmlns:a16="http://schemas.microsoft.com/office/drawing/2014/main" id="{E3026D41-53A4-3A44-919C-B8680F7C23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9572" y="4813906"/>
                <a:ext cx="914400" cy="701529"/>
              </a:xfrm>
              <a:prstGeom prst="rect">
                <a:avLst/>
              </a:prstGeom>
            </p:spPr>
          </p:pic>
          <p:pic>
            <p:nvPicPr>
              <p:cNvPr id="24" name="Graphic 23" descr="Voice">
                <a:extLst>
                  <a:ext uri="{FF2B5EF4-FFF2-40B4-BE49-F238E27FC236}">
                    <a16:creationId xmlns:a16="http://schemas.microsoft.com/office/drawing/2014/main" id="{6441B910-08C4-1F4E-94B7-C92437A6AC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3173" y="4436330"/>
                <a:ext cx="914400" cy="1456680"/>
              </a:xfrm>
              <a:prstGeom prst="rect">
                <a:avLst/>
              </a:prstGeom>
            </p:spPr>
          </p:pic>
          <p:pic>
            <p:nvPicPr>
              <p:cNvPr id="25" name="Graphic 24" descr="Voice">
                <a:extLst>
                  <a:ext uri="{FF2B5EF4-FFF2-40B4-BE49-F238E27FC236}">
                    <a16:creationId xmlns:a16="http://schemas.microsoft.com/office/drawing/2014/main" id="{9AB6D44B-924C-B745-8B48-448FDB42BA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2029" y="4944839"/>
                <a:ext cx="914400" cy="439661"/>
              </a:xfrm>
              <a:prstGeom prst="rect">
                <a:avLst/>
              </a:prstGeom>
            </p:spPr>
          </p:pic>
        </p:grpSp>
        <p:grpSp>
          <p:nvGrpSpPr>
            <p:cNvPr id="26" name="Group 25">
              <a:extLst>
                <a:ext uri="{FF2B5EF4-FFF2-40B4-BE49-F238E27FC236}">
                  <a16:creationId xmlns:a16="http://schemas.microsoft.com/office/drawing/2014/main" id="{10895185-42FB-8448-B406-6CB4663A2326}"/>
                </a:ext>
              </a:extLst>
            </p:cNvPr>
            <p:cNvGrpSpPr/>
            <p:nvPr/>
          </p:nvGrpSpPr>
          <p:grpSpPr>
            <a:xfrm>
              <a:off x="1758431" y="2502312"/>
              <a:ext cx="2395182" cy="1352331"/>
              <a:chOff x="3148344" y="4436328"/>
              <a:chExt cx="3540999" cy="1456681"/>
            </a:xfrm>
            <a:solidFill>
              <a:srgbClr val="FD8788"/>
            </a:solidFill>
          </p:grpSpPr>
          <p:pic>
            <p:nvPicPr>
              <p:cNvPr id="27" name="Graphic 26" descr="Voice">
                <a:extLst>
                  <a:ext uri="{FF2B5EF4-FFF2-40B4-BE49-F238E27FC236}">
                    <a16:creationId xmlns:a16="http://schemas.microsoft.com/office/drawing/2014/main" id="{45A08AF7-957A-C24C-B6EF-B26E953DC2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2788" y="4707469"/>
                <a:ext cx="914400" cy="914400"/>
              </a:xfrm>
              <a:prstGeom prst="rect">
                <a:avLst/>
              </a:prstGeom>
            </p:spPr>
          </p:pic>
          <p:pic>
            <p:nvPicPr>
              <p:cNvPr id="28" name="Graphic 27" descr="Voice">
                <a:extLst>
                  <a:ext uri="{FF2B5EF4-FFF2-40B4-BE49-F238E27FC236}">
                    <a16:creationId xmlns:a16="http://schemas.microsoft.com/office/drawing/2014/main" id="{ABCE05AD-13C5-6249-8C70-C5A6B3D8DB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09572" y="4813906"/>
                <a:ext cx="914400" cy="701529"/>
              </a:xfrm>
              <a:prstGeom prst="rect">
                <a:avLst/>
              </a:prstGeom>
            </p:spPr>
          </p:pic>
          <p:pic>
            <p:nvPicPr>
              <p:cNvPr id="29" name="Graphic 28" descr="Voice">
                <a:extLst>
                  <a:ext uri="{FF2B5EF4-FFF2-40B4-BE49-F238E27FC236}">
                    <a16:creationId xmlns:a16="http://schemas.microsoft.com/office/drawing/2014/main" id="{58E2F95B-CE4C-BD41-85D0-2A65F6C165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48344" y="4436328"/>
                <a:ext cx="914400" cy="1456681"/>
              </a:xfrm>
              <a:prstGeom prst="rect">
                <a:avLst/>
              </a:prstGeom>
            </p:spPr>
          </p:pic>
          <p:pic>
            <p:nvPicPr>
              <p:cNvPr id="30" name="Graphic 29" descr="Voice">
                <a:extLst>
                  <a:ext uri="{FF2B5EF4-FFF2-40B4-BE49-F238E27FC236}">
                    <a16:creationId xmlns:a16="http://schemas.microsoft.com/office/drawing/2014/main" id="{CE76AC4A-20B0-B045-88F9-057F5E82B6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4943" y="4944839"/>
                <a:ext cx="914400" cy="439661"/>
              </a:xfrm>
              <a:prstGeom prst="rect">
                <a:avLst/>
              </a:prstGeom>
            </p:spPr>
          </p:pic>
        </p:grpSp>
        <p:grpSp>
          <p:nvGrpSpPr>
            <p:cNvPr id="31" name="Group 30">
              <a:extLst>
                <a:ext uri="{FF2B5EF4-FFF2-40B4-BE49-F238E27FC236}">
                  <a16:creationId xmlns:a16="http://schemas.microsoft.com/office/drawing/2014/main" id="{D9EB5B73-878A-4644-B200-2D7E25099F6F}"/>
                </a:ext>
              </a:extLst>
            </p:cNvPr>
            <p:cNvGrpSpPr/>
            <p:nvPr/>
          </p:nvGrpSpPr>
          <p:grpSpPr>
            <a:xfrm>
              <a:off x="1753330" y="3156048"/>
              <a:ext cx="2374357" cy="1352331"/>
              <a:chOff x="3188204" y="4436329"/>
              <a:chExt cx="3479494" cy="1456681"/>
            </a:xfrm>
            <a:solidFill>
              <a:srgbClr val="29B6E2"/>
            </a:solidFill>
          </p:grpSpPr>
          <p:pic>
            <p:nvPicPr>
              <p:cNvPr id="32" name="Graphic 31" descr="Voice">
                <a:extLst>
                  <a:ext uri="{FF2B5EF4-FFF2-40B4-BE49-F238E27FC236}">
                    <a16:creationId xmlns:a16="http://schemas.microsoft.com/office/drawing/2014/main" id="{B21A3CA4-CB56-7446-9E1C-3460A7CF2B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2788" y="4707469"/>
                <a:ext cx="914400" cy="914400"/>
              </a:xfrm>
              <a:prstGeom prst="rect">
                <a:avLst/>
              </a:prstGeom>
            </p:spPr>
          </p:pic>
          <p:pic>
            <p:nvPicPr>
              <p:cNvPr id="33" name="Graphic 32" descr="Voice">
                <a:extLst>
                  <a:ext uri="{FF2B5EF4-FFF2-40B4-BE49-F238E27FC236}">
                    <a16:creationId xmlns:a16="http://schemas.microsoft.com/office/drawing/2014/main" id="{6F687031-A6EF-0642-AC8C-3D17CF5A727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88204" y="4813903"/>
                <a:ext cx="914400" cy="701528"/>
              </a:xfrm>
              <a:prstGeom prst="rect">
                <a:avLst/>
              </a:prstGeom>
            </p:spPr>
          </p:pic>
          <p:pic>
            <p:nvPicPr>
              <p:cNvPr id="34" name="Graphic 33" descr="Voice">
                <a:extLst>
                  <a:ext uri="{FF2B5EF4-FFF2-40B4-BE49-F238E27FC236}">
                    <a16:creationId xmlns:a16="http://schemas.microsoft.com/office/drawing/2014/main" id="{49D24798-5E24-934E-B30C-6CF0F65CBC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37488" y="4436329"/>
                <a:ext cx="914400" cy="1456681"/>
              </a:xfrm>
              <a:prstGeom prst="rect">
                <a:avLst/>
              </a:prstGeom>
            </p:spPr>
          </p:pic>
          <p:pic>
            <p:nvPicPr>
              <p:cNvPr id="35" name="Graphic 34" descr="Voice">
                <a:extLst>
                  <a:ext uri="{FF2B5EF4-FFF2-40B4-BE49-F238E27FC236}">
                    <a16:creationId xmlns:a16="http://schemas.microsoft.com/office/drawing/2014/main" id="{940481BA-015A-F84F-AA52-7CD1812678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53297" y="4944839"/>
                <a:ext cx="914401" cy="439661"/>
              </a:xfrm>
              <a:prstGeom prst="rect">
                <a:avLst/>
              </a:prstGeom>
            </p:spPr>
          </p:pic>
        </p:grpSp>
        <p:sp>
          <p:nvSpPr>
            <p:cNvPr id="36" name="TextBox 35">
              <a:extLst>
                <a:ext uri="{FF2B5EF4-FFF2-40B4-BE49-F238E27FC236}">
                  <a16:creationId xmlns:a16="http://schemas.microsoft.com/office/drawing/2014/main" id="{923AD447-9C0C-5349-AC84-A77E1BA71179}"/>
                </a:ext>
              </a:extLst>
            </p:cNvPr>
            <p:cNvSpPr txBox="1"/>
            <p:nvPr/>
          </p:nvSpPr>
          <p:spPr>
            <a:xfrm>
              <a:off x="1758431" y="4168692"/>
              <a:ext cx="2479525" cy="369332"/>
            </a:xfrm>
            <a:prstGeom prst="rect">
              <a:avLst/>
            </a:prstGeom>
            <a:noFill/>
          </p:spPr>
          <p:txBody>
            <a:bodyPr wrap="none" rtlCol="0">
              <a:spAutoFit/>
            </a:bodyPr>
            <a:lstStyle/>
            <a:p>
              <a:r>
                <a:rPr lang="en-US" dirty="0">
                  <a:latin typeface="+mj-lt"/>
                </a:rPr>
                <a:t>play don’t stop believing</a:t>
              </a:r>
            </a:p>
          </p:txBody>
        </p:sp>
        <p:sp>
          <p:nvSpPr>
            <p:cNvPr id="37" name="TextBox 36">
              <a:extLst>
                <a:ext uri="{FF2B5EF4-FFF2-40B4-BE49-F238E27FC236}">
                  <a16:creationId xmlns:a16="http://schemas.microsoft.com/office/drawing/2014/main" id="{DA34910F-26A3-A643-8876-F6B74DF6F86A}"/>
                </a:ext>
              </a:extLst>
            </p:cNvPr>
            <p:cNvSpPr txBox="1"/>
            <p:nvPr/>
          </p:nvSpPr>
          <p:spPr>
            <a:xfrm>
              <a:off x="1078743" y="2306312"/>
              <a:ext cx="528030" cy="369332"/>
            </a:xfrm>
            <a:prstGeom prst="rect">
              <a:avLst/>
            </a:prstGeom>
            <a:noFill/>
          </p:spPr>
          <p:txBody>
            <a:bodyPr wrap="none" rtlCol="0">
              <a:spAutoFit/>
            </a:bodyPr>
            <a:lstStyle/>
            <a:p>
              <a:r>
                <a:rPr lang="en-US" dirty="0">
                  <a:solidFill>
                    <a:srgbClr val="00B050"/>
                  </a:solidFill>
                  <a:latin typeface="+mj-lt"/>
                </a:rPr>
                <a:t>SLU</a:t>
              </a:r>
            </a:p>
          </p:txBody>
        </p:sp>
        <p:sp>
          <p:nvSpPr>
            <p:cNvPr id="38" name="TextBox 37">
              <a:extLst>
                <a:ext uri="{FF2B5EF4-FFF2-40B4-BE49-F238E27FC236}">
                  <a16:creationId xmlns:a16="http://schemas.microsoft.com/office/drawing/2014/main" id="{864822EE-E5B8-1F4C-BE28-71E524BBA795}"/>
                </a:ext>
              </a:extLst>
            </p:cNvPr>
            <p:cNvSpPr txBox="1"/>
            <p:nvPr/>
          </p:nvSpPr>
          <p:spPr>
            <a:xfrm>
              <a:off x="1060115" y="2971382"/>
              <a:ext cx="548548" cy="369332"/>
            </a:xfrm>
            <a:prstGeom prst="rect">
              <a:avLst/>
            </a:prstGeom>
            <a:noFill/>
          </p:spPr>
          <p:txBody>
            <a:bodyPr wrap="none" rtlCol="0">
              <a:spAutoFit/>
            </a:bodyPr>
            <a:lstStyle/>
            <a:p>
              <a:r>
                <a:rPr lang="en-US" dirty="0">
                  <a:solidFill>
                    <a:srgbClr val="FC8385"/>
                  </a:solidFill>
                  <a:latin typeface="+mj-lt"/>
                </a:rPr>
                <a:t>ASR</a:t>
              </a:r>
            </a:p>
          </p:txBody>
        </p:sp>
        <p:sp>
          <p:nvSpPr>
            <p:cNvPr id="39" name="TextBox 38">
              <a:extLst>
                <a:ext uri="{FF2B5EF4-FFF2-40B4-BE49-F238E27FC236}">
                  <a16:creationId xmlns:a16="http://schemas.microsoft.com/office/drawing/2014/main" id="{2B9F295A-B7C7-AA42-9E66-FADC8804CF7B}"/>
                </a:ext>
              </a:extLst>
            </p:cNvPr>
            <p:cNvSpPr txBox="1"/>
            <p:nvPr/>
          </p:nvSpPr>
          <p:spPr>
            <a:xfrm>
              <a:off x="1008019" y="3628131"/>
              <a:ext cx="676788" cy="369332"/>
            </a:xfrm>
            <a:prstGeom prst="rect">
              <a:avLst/>
            </a:prstGeom>
            <a:noFill/>
          </p:spPr>
          <p:txBody>
            <a:bodyPr wrap="none" rtlCol="0">
              <a:spAutoFit/>
            </a:bodyPr>
            <a:lstStyle/>
            <a:p>
              <a:r>
                <a:rPr lang="en-US" dirty="0">
                  <a:solidFill>
                    <a:srgbClr val="00B0F0"/>
                  </a:solidFill>
                  <a:latin typeface="+mj-lt"/>
                </a:rPr>
                <a:t>MLM</a:t>
              </a:r>
            </a:p>
          </p:txBody>
        </p:sp>
        <p:sp>
          <p:nvSpPr>
            <p:cNvPr id="40" name="TextBox 39">
              <a:extLst>
                <a:ext uri="{FF2B5EF4-FFF2-40B4-BE49-F238E27FC236}">
                  <a16:creationId xmlns:a16="http://schemas.microsoft.com/office/drawing/2014/main" id="{BF5CC864-4339-8A42-9D7E-2828B0EF20B5}"/>
                </a:ext>
              </a:extLst>
            </p:cNvPr>
            <p:cNvSpPr txBox="1"/>
            <p:nvPr/>
          </p:nvSpPr>
          <p:spPr>
            <a:xfrm>
              <a:off x="1047526" y="4174397"/>
              <a:ext cx="571310" cy="369332"/>
            </a:xfrm>
            <a:prstGeom prst="rect">
              <a:avLst/>
            </a:prstGeom>
            <a:noFill/>
          </p:spPr>
          <p:txBody>
            <a:bodyPr wrap="none" rtlCol="0">
              <a:spAutoFit/>
            </a:bodyPr>
            <a:lstStyle/>
            <a:p>
              <a:r>
                <a:rPr lang="en-US" dirty="0">
                  <a:latin typeface="+mj-lt"/>
                </a:rPr>
                <a:t>NLU</a:t>
              </a:r>
            </a:p>
          </p:txBody>
        </p:sp>
      </p:grpSp>
    </p:spTree>
    <p:extLst>
      <p:ext uri="{BB962C8B-B14F-4D97-AF65-F5344CB8AC3E}">
        <p14:creationId xmlns:p14="http://schemas.microsoft.com/office/powerpoint/2010/main" val="1657070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54BA-DD0B-CE4C-A3F1-56F600B04309}"/>
              </a:ext>
            </a:extLst>
          </p:cNvPr>
          <p:cNvSpPr>
            <a:spLocks noGrp="1"/>
          </p:cNvSpPr>
          <p:nvPr>
            <p:ph type="title"/>
          </p:nvPr>
        </p:nvSpPr>
        <p:spPr/>
        <p:txBody>
          <a:bodyPr/>
          <a:lstStyle/>
          <a:p>
            <a:r>
              <a:rPr lang="en-US" dirty="0"/>
              <a:t>AT-AT: Model Components </a:t>
            </a:r>
          </a:p>
        </p:txBody>
      </p:sp>
      <p:sp>
        <p:nvSpPr>
          <p:cNvPr id="77" name="TextBox 76">
            <a:extLst>
              <a:ext uri="{FF2B5EF4-FFF2-40B4-BE49-F238E27FC236}">
                <a16:creationId xmlns:a16="http://schemas.microsoft.com/office/drawing/2014/main" id="{BCAB0652-D245-904F-BEE0-F34C5124E97C}"/>
              </a:ext>
            </a:extLst>
          </p:cNvPr>
          <p:cNvSpPr txBox="1"/>
          <p:nvPr/>
        </p:nvSpPr>
        <p:spPr>
          <a:xfrm>
            <a:off x="2863654" y="5411637"/>
            <a:ext cx="1157689" cy="369332"/>
          </a:xfrm>
          <a:prstGeom prst="rect">
            <a:avLst/>
          </a:prstGeom>
          <a:noFill/>
        </p:spPr>
        <p:txBody>
          <a:bodyPr wrap="none" rtlCol="0">
            <a:spAutoFit/>
          </a:bodyPr>
          <a:lstStyle/>
          <a:p>
            <a:r>
              <a:rPr lang="en-US" dirty="0">
                <a:latin typeface="+mj-lt"/>
              </a:rPr>
              <a:t>Embedder</a:t>
            </a:r>
          </a:p>
        </p:txBody>
      </p:sp>
      <p:sp>
        <p:nvSpPr>
          <p:cNvPr id="78" name="TextBox 77">
            <a:extLst>
              <a:ext uri="{FF2B5EF4-FFF2-40B4-BE49-F238E27FC236}">
                <a16:creationId xmlns:a16="http://schemas.microsoft.com/office/drawing/2014/main" id="{B02E7674-629C-BC49-8C91-419F06ED2EF8}"/>
              </a:ext>
            </a:extLst>
          </p:cNvPr>
          <p:cNvSpPr txBox="1"/>
          <p:nvPr/>
        </p:nvSpPr>
        <p:spPr>
          <a:xfrm>
            <a:off x="4806834" y="5411637"/>
            <a:ext cx="1478931" cy="369332"/>
          </a:xfrm>
          <a:prstGeom prst="rect">
            <a:avLst/>
          </a:prstGeom>
          <a:noFill/>
        </p:spPr>
        <p:txBody>
          <a:bodyPr wrap="none" rtlCol="0">
            <a:spAutoFit/>
          </a:bodyPr>
          <a:lstStyle/>
          <a:p>
            <a:r>
              <a:rPr lang="en-US" dirty="0">
                <a:latin typeface="+mj-lt"/>
              </a:rPr>
              <a:t>BERT Encoder</a:t>
            </a:r>
          </a:p>
        </p:txBody>
      </p:sp>
      <p:sp>
        <p:nvSpPr>
          <p:cNvPr id="79" name="TextBox 78">
            <a:extLst>
              <a:ext uri="{FF2B5EF4-FFF2-40B4-BE49-F238E27FC236}">
                <a16:creationId xmlns:a16="http://schemas.microsoft.com/office/drawing/2014/main" id="{343BD690-B9F6-5246-A85D-1477C5456D4A}"/>
              </a:ext>
            </a:extLst>
          </p:cNvPr>
          <p:cNvSpPr txBox="1"/>
          <p:nvPr/>
        </p:nvSpPr>
        <p:spPr>
          <a:xfrm>
            <a:off x="7192175" y="5411637"/>
            <a:ext cx="2206566" cy="369332"/>
          </a:xfrm>
          <a:prstGeom prst="rect">
            <a:avLst/>
          </a:prstGeom>
          <a:noFill/>
        </p:spPr>
        <p:txBody>
          <a:bodyPr wrap="none" rtlCol="0">
            <a:spAutoFit/>
          </a:bodyPr>
          <a:lstStyle/>
          <a:p>
            <a:r>
              <a:rPr lang="en-US" dirty="0">
                <a:latin typeface="+mj-lt"/>
              </a:rPr>
              <a:t>Embedder/Generator</a:t>
            </a:r>
          </a:p>
        </p:txBody>
      </p:sp>
      <p:sp>
        <p:nvSpPr>
          <p:cNvPr id="80" name="TextBox 79">
            <a:extLst>
              <a:ext uri="{FF2B5EF4-FFF2-40B4-BE49-F238E27FC236}">
                <a16:creationId xmlns:a16="http://schemas.microsoft.com/office/drawing/2014/main" id="{999E6F75-DA53-7F4C-8DB1-72449AED230D}"/>
              </a:ext>
            </a:extLst>
          </p:cNvPr>
          <p:cNvSpPr txBox="1"/>
          <p:nvPr/>
        </p:nvSpPr>
        <p:spPr>
          <a:xfrm>
            <a:off x="7157182" y="3652044"/>
            <a:ext cx="2171685" cy="369332"/>
          </a:xfrm>
          <a:prstGeom prst="rect">
            <a:avLst/>
          </a:prstGeom>
          <a:noFill/>
        </p:spPr>
        <p:txBody>
          <a:bodyPr wrap="none" rtlCol="0">
            <a:spAutoFit/>
          </a:bodyPr>
          <a:lstStyle/>
          <a:p>
            <a:r>
              <a:rPr lang="en-US" dirty="0">
                <a:latin typeface="+mj-lt"/>
              </a:rPr>
              <a:t>Transformer Decoder</a:t>
            </a:r>
          </a:p>
        </p:txBody>
      </p:sp>
      <p:sp>
        <p:nvSpPr>
          <p:cNvPr id="81" name="TextBox 80">
            <a:extLst>
              <a:ext uri="{FF2B5EF4-FFF2-40B4-BE49-F238E27FC236}">
                <a16:creationId xmlns:a16="http://schemas.microsoft.com/office/drawing/2014/main" id="{E641A677-E81D-CE4F-94F2-F301C6112730}"/>
              </a:ext>
            </a:extLst>
          </p:cNvPr>
          <p:cNvSpPr txBox="1"/>
          <p:nvPr/>
        </p:nvSpPr>
        <p:spPr>
          <a:xfrm>
            <a:off x="2626409" y="3473836"/>
            <a:ext cx="1632178" cy="369332"/>
          </a:xfrm>
          <a:prstGeom prst="rect">
            <a:avLst/>
          </a:prstGeom>
          <a:noFill/>
        </p:spPr>
        <p:txBody>
          <a:bodyPr wrap="none" rtlCol="0">
            <a:spAutoFit/>
          </a:bodyPr>
          <a:lstStyle/>
          <a:p>
            <a:r>
              <a:rPr lang="en-US" dirty="0">
                <a:latin typeface="+mj-lt"/>
              </a:rPr>
              <a:t>CNN Embedder</a:t>
            </a:r>
          </a:p>
        </p:txBody>
      </p:sp>
      <p:sp>
        <p:nvSpPr>
          <p:cNvPr id="82" name="TextBox 81">
            <a:extLst>
              <a:ext uri="{FF2B5EF4-FFF2-40B4-BE49-F238E27FC236}">
                <a16:creationId xmlns:a16="http://schemas.microsoft.com/office/drawing/2014/main" id="{F7895E87-69D6-8E4E-B52F-5F8CBDD08257}"/>
              </a:ext>
            </a:extLst>
          </p:cNvPr>
          <p:cNvSpPr txBox="1"/>
          <p:nvPr/>
        </p:nvSpPr>
        <p:spPr>
          <a:xfrm>
            <a:off x="4377539" y="3473836"/>
            <a:ext cx="2147639" cy="369332"/>
          </a:xfrm>
          <a:prstGeom prst="rect">
            <a:avLst/>
          </a:prstGeom>
          <a:noFill/>
        </p:spPr>
        <p:txBody>
          <a:bodyPr wrap="none" rtlCol="0">
            <a:spAutoFit/>
          </a:bodyPr>
          <a:lstStyle/>
          <a:p>
            <a:r>
              <a:rPr lang="en-US" dirty="0">
                <a:latin typeface="+mj-lt"/>
              </a:rPr>
              <a:t>Transformer Encoder</a:t>
            </a:r>
          </a:p>
        </p:txBody>
      </p:sp>
      <p:sp>
        <p:nvSpPr>
          <p:cNvPr id="83" name="TextBox 82">
            <a:extLst>
              <a:ext uri="{FF2B5EF4-FFF2-40B4-BE49-F238E27FC236}">
                <a16:creationId xmlns:a16="http://schemas.microsoft.com/office/drawing/2014/main" id="{09C8B425-7AE2-A040-A820-DE1FBC4000B7}"/>
              </a:ext>
            </a:extLst>
          </p:cNvPr>
          <p:cNvSpPr txBox="1"/>
          <p:nvPr/>
        </p:nvSpPr>
        <p:spPr>
          <a:xfrm>
            <a:off x="3655845" y="1480861"/>
            <a:ext cx="1558119" cy="369332"/>
          </a:xfrm>
          <a:prstGeom prst="rect">
            <a:avLst/>
          </a:prstGeom>
          <a:noFill/>
        </p:spPr>
        <p:txBody>
          <a:bodyPr wrap="none" rtlCol="0">
            <a:spAutoFit/>
          </a:bodyPr>
          <a:lstStyle/>
          <a:p>
            <a:r>
              <a:rPr lang="en-US" dirty="0">
                <a:latin typeface="+mj-lt"/>
              </a:rPr>
              <a:t>Audio Encoder</a:t>
            </a:r>
          </a:p>
        </p:txBody>
      </p:sp>
      <p:sp>
        <p:nvSpPr>
          <p:cNvPr id="84" name="TextBox 83">
            <a:extLst>
              <a:ext uri="{FF2B5EF4-FFF2-40B4-BE49-F238E27FC236}">
                <a16:creationId xmlns:a16="http://schemas.microsoft.com/office/drawing/2014/main" id="{DB36D063-CFC7-0D49-86F8-F7456EA2F4EB}"/>
              </a:ext>
            </a:extLst>
          </p:cNvPr>
          <p:cNvSpPr txBox="1"/>
          <p:nvPr/>
        </p:nvSpPr>
        <p:spPr>
          <a:xfrm>
            <a:off x="3741220" y="5822182"/>
            <a:ext cx="1387367" cy="369332"/>
          </a:xfrm>
          <a:prstGeom prst="rect">
            <a:avLst/>
          </a:prstGeom>
          <a:noFill/>
        </p:spPr>
        <p:txBody>
          <a:bodyPr wrap="none" rtlCol="0">
            <a:spAutoFit/>
          </a:bodyPr>
          <a:lstStyle/>
          <a:p>
            <a:r>
              <a:rPr lang="en-US" dirty="0">
                <a:latin typeface="+mj-lt"/>
              </a:rPr>
              <a:t>Text Encoder</a:t>
            </a:r>
          </a:p>
        </p:txBody>
      </p:sp>
      <p:sp>
        <p:nvSpPr>
          <p:cNvPr id="85" name="TextBox 84">
            <a:extLst>
              <a:ext uri="{FF2B5EF4-FFF2-40B4-BE49-F238E27FC236}">
                <a16:creationId xmlns:a16="http://schemas.microsoft.com/office/drawing/2014/main" id="{66A25081-C8C3-4846-9B40-8E5C912E1B82}"/>
              </a:ext>
            </a:extLst>
          </p:cNvPr>
          <p:cNvSpPr txBox="1"/>
          <p:nvPr/>
        </p:nvSpPr>
        <p:spPr>
          <a:xfrm rot="5400000">
            <a:off x="8586783" y="3404665"/>
            <a:ext cx="2108782" cy="369332"/>
          </a:xfrm>
          <a:prstGeom prst="rect">
            <a:avLst/>
          </a:prstGeom>
          <a:noFill/>
        </p:spPr>
        <p:txBody>
          <a:bodyPr wrap="none" rtlCol="0">
            <a:spAutoFit/>
          </a:bodyPr>
          <a:lstStyle/>
          <a:p>
            <a:r>
              <a:rPr lang="en-US" dirty="0">
                <a:latin typeface="+mj-lt"/>
              </a:rPr>
              <a:t>Joint Target Decoder</a:t>
            </a:r>
          </a:p>
        </p:txBody>
      </p:sp>
      <p:grpSp>
        <p:nvGrpSpPr>
          <p:cNvPr id="3" name="Group 2">
            <a:extLst>
              <a:ext uri="{FF2B5EF4-FFF2-40B4-BE49-F238E27FC236}">
                <a16:creationId xmlns:a16="http://schemas.microsoft.com/office/drawing/2014/main" id="{31A10F11-8615-A543-B0A4-71AD1D5393A2}"/>
              </a:ext>
            </a:extLst>
          </p:cNvPr>
          <p:cNvGrpSpPr/>
          <p:nvPr/>
        </p:nvGrpSpPr>
        <p:grpSpPr>
          <a:xfrm>
            <a:off x="2423953" y="1810136"/>
            <a:ext cx="3789406" cy="1612529"/>
            <a:chOff x="2423953" y="1810136"/>
            <a:chExt cx="3789406" cy="1612529"/>
          </a:xfrm>
        </p:grpSpPr>
        <p:grpSp>
          <p:nvGrpSpPr>
            <p:cNvPr id="10" name="Group 9">
              <a:extLst>
                <a:ext uri="{FF2B5EF4-FFF2-40B4-BE49-F238E27FC236}">
                  <a16:creationId xmlns:a16="http://schemas.microsoft.com/office/drawing/2014/main" id="{B6F9BF9A-A6CB-DC4D-9DC4-C189A09B0B63}"/>
                </a:ext>
              </a:extLst>
            </p:cNvPr>
            <p:cNvGrpSpPr/>
            <p:nvPr/>
          </p:nvGrpSpPr>
          <p:grpSpPr>
            <a:xfrm>
              <a:off x="4679834" y="2001860"/>
              <a:ext cx="1533525" cy="1420805"/>
              <a:chOff x="4549775" y="1211255"/>
              <a:chExt cx="1533525" cy="1420805"/>
            </a:xfrm>
          </p:grpSpPr>
          <p:sp>
            <p:nvSpPr>
              <p:cNvPr id="11" name="Rounded Rectangle 10">
                <a:extLst>
                  <a:ext uri="{FF2B5EF4-FFF2-40B4-BE49-F238E27FC236}">
                    <a16:creationId xmlns:a16="http://schemas.microsoft.com/office/drawing/2014/main" id="{CC43687F-FF22-204E-985A-9B1AFF3D5D0E}"/>
                  </a:ext>
                </a:extLst>
              </p:cNvPr>
              <p:cNvSpPr/>
              <p:nvPr/>
            </p:nvSpPr>
            <p:spPr>
              <a:xfrm>
                <a:off x="4549775" y="1211255"/>
                <a:ext cx="1289050" cy="1184260"/>
              </a:xfrm>
              <a:prstGeom prst="roundRect">
                <a:avLst>
                  <a:gd name="adj" fmla="val 7929"/>
                </a:avLst>
              </a:prstGeom>
              <a:solidFill>
                <a:srgbClr val="81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ounded Rectangle 11">
                <a:extLst>
                  <a:ext uri="{FF2B5EF4-FFF2-40B4-BE49-F238E27FC236}">
                    <a16:creationId xmlns:a16="http://schemas.microsoft.com/office/drawing/2014/main" id="{C8B6020E-4E3F-584F-9660-33CDBC8BC886}"/>
                  </a:ext>
                </a:extLst>
              </p:cNvPr>
              <p:cNvSpPr/>
              <p:nvPr/>
            </p:nvSpPr>
            <p:spPr>
              <a:xfrm>
                <a:off x="4676775" y="1335050"/>
                <a:ext cx="1289050" cy="1184260"/>
              </a:xfrm>
              <a:prstGeom prst="roundRect">
                <a:avLst>
                  <a:gd name="adj" fmla="val 7929"/>
                </a:avLst>
              </a:prstGeom>
              <a:solidFill>
                <a:srgbClr val="B8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3" name="Group 12">
                <a:extLst>
                  <a:ext uri="{FF2B5EF4-FFF2-40B4-BE49-F238E27FC236}">
                    <a16:creationId xmlns:a16="http://schemas.microsoft.com/office/drawing/2014/main" id="{D2A874A3-7C0D-DA49-9D34-31D3F876F028}"/>
                  </a:ext>
                </a:extLst>
              </p:cNvPr>
              <p:cNvGrpSpPr/>
              <p:nvPr/>
            </p:nvGrpSpPr>
            <p:grpSpPr>
              <a:xfrm>
                <a:off x="4794250" y="1447800"/>
                <a:ext cx="1289050" cy="1184260"/>
                <a:chOff x="4794250" y="1447800"/>
                <a:chExt cx="1289050" cy="1184260"/>
              </a:xfrm>
            </p:grpSpPr>
            <p:sp>
              <p:nvSpPr>
                <p:cNvPr id="14" name="Rounded Rectangle 13">
                  <a:extLst>
                    <a:ext uri="{FF2B5EF4-FFF2-40B4-BE49-F238E27FC236}">
                      <a16:creationId xmlns:a16="http://schemas.microsoft.com/office/drawing/2014/main" id="{34BAAD73-FA81-8540-BFD1-F9AA6EF25242}"/>
                    </a:ext>
                  </a:extLst>
                </p:cNvPr>
                <p:cNvSpPr/>
                <p:nvPr/>
              </p:nvSpPr>
              <p:spPr>
                <a:xfrm>
                  <a:off x="4794250" y="1447800"/>
                  <a:ext cx="1289050" cy="1184260"/>
                </a:xfrm>
                <a:prstGeom prst="roundRect">
                  <a:avLst>
                    <a:gd name="adj" fmla="val 7929"/>
                  </a:avLst>
                </a:prstGeom>
                <a:solidFill>
                  <a:srgbClr val="DCE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Rounded Rectangle 14">
                  <a:extLst>
                    <a:ext uri="{FF2B5EF4-FFF2-40B4-BE49-F238E27FC236}">
                      <a16:creationId xmlns:a16="http://schemas.microsoft.com/office/drawing/2014/main" id="{87BBC791-36FF-AA46-A55E-B99371AE9E8A}"/>
                    </a:ext>
                  </a:extLst>
                </p:cNvPr>
                <p:cNvSpPr/>
                <p:nvPr/>
              </p:nvSpPr>
              <p:spPr>
                <a:xfrm>
                  <a:off x="4924425" y="2092295"/>
                  <a:ext cx="1028700" cy="415970"/>
                </a:xfrm>
                <a:prstGeom prst="roundRect">
                  <a:avLst>
                    <a:gd name="adj" fmla="val 7929"/>
                  </a:avLst>
                </a:prstGeom>
                <a:solidFill>
                  <a:srgbClr val="F4B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Rounded Rectangle 15">
                  <a:extLst>
                    <a:ext uri="{FF2B5EF4-FFF2-40B4-BE49-F238E27FC236}">
                      <a16:creationId xmlns:a16="http://schemas.microsoft.com/office/drawing/2014/main" id="{7B99493F-AE6D-364A-B4E0-9CB6E5C7CAA2}"/>
                    </a:ext>
                  </a:extLst>
                </p:cNvPr>
                <p:cNvSpPr/>
                <p:nvPr/>
              </p:nvSpPr>
              <p:spPr>
                <a:xfrm>
                  <a:off x="4937125" y="1577930"/>
                  <a:ext cx="1028700" cy="415970"/>
                </a:xfrm>
                <a:prstGeom prst="roundRect">
                  <a:avLst>
                    <a:gd name="adj" fmla="val 7929"/>
                  </a:avLst>
                </a:prstGeom>
                <a:solidFill>
                  <a:srgbClr val="87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sp>
          <p:nvSpPr>
            <p:cNvPr id="18" name="Rounded Rectangle 17">
              <a:extLst>
                <a:ext uri="{FF2B5EF4-FFF2-40B4-BE49-F238E27FC236}">
                  <a16:creationId xmlns:a16="http://schemas.microsoft.com/office/drawing/2014/main" id="{1E957463-9D56-AD4A-94EC-92C74297F9E4}"/>
                </a:ext>
              </a:extLst>
            </p:cNvPr>
            <p:cNvSpPr/>
            <p:nvPr/>
          </p:nvSpPr>
          <p:spPr>
            <a:xfrm rot="5400000">
              <a:off x="2785113" y="1791544"/>
              <a:ext cx="1184260" cy="1906578"/>
            </a:xfrm>
            <a:prstGeom prst="roundRect">
              <a:avLst>
                <a:gd name="adj" fmla="val 7929"/>
              </a:avLst>
            </a:prstGeom>
            <a:solidFill>
              <a:srgbClr val="DCE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0" name="Group 19">
              <a:extLst>
                <a:ext uri="{FF2B5EF4-FFF2-40B4-BE49-F238E27FC236}">
                  <a16:creationId xmlns:a16="http://schemas.microsoft.com/office/drawing/2014/main" id="{79ED7939-DB92-D742-BD4D-71433A09B1AC}"/>
                </a:ext>
              </a:extLst>
            </p:cNvPr>
            <p:cNvGrpSpPr/>
            <p:nvPr/>
          </p:nvGrpSpPr>
          <p:grpSpPr>
            <a:xfrm>
              <a:off x="2566942" y="2287409"/>
              <a:ext cx="946028" cy="914534"/>
              <a:chOff x="10396566" y="1644455"/>
              <a:chExt cx="946028" cy="914534"/>
            </a:xfrm>
          </p:grpSpPr>
          <p:sp>
            <p:nvSpPr>
              <p:cNvPr id="21" name="Rounded Rectangle 20">
                <a:extLst>
                  <a:ext uri="{FF2B5EF4-FFF2-40B4-BE49-F238E27FC236}">
                    <a16:creationId xmlns:a16="http://schemas.microsoft.com/office/drawing/2014/main" id="{65759390-1FCD-4C48-92F2-573AEA0504D1}"/>
                  </a:ext>
                </a:extLst>
              </p:cNvPr>
              <p:cNvSpPr/>
              <p:nvPr/>
            </p:nvSpPr>
            <p:spPr>
              <a:xfrm rot="5400000">
                <a:off x="10396566" y="1644455"/>
                <a:ext cx="739714" cy="739714"/>
              </a:xfrm>
              <a:prstGeom prst="roundRect">
                <a:avLst>
                  <a:gd name="adj" fmla="val 7929"/>
                </a:avLst>
              </a:prstGeom>
              <a:solidFill>
                <a:srgbClr val="FEE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ounded Rectangle 21">
                <a:extLst>
                  <a:ext uri="{FF2B5EF4-FFF2-40B4-BE49-F238E27FC236}">
                    <a16:creationId xmlns:a16="http://schemas.microsoft.com/office/drawing/2014/main" id="{F86DDB5A-F48A-4347-836E-6381274F6AE9}"/>
                  </a:ext>
                </a:extLst>
              </p:cNvPr>
              <p:cNvSpPr/>
              <p:nvPr/>
            </p:nvSpPr>
            <p:spPr>
              <a:xfrm rot="5400000">
                <a:off x="10499723" y="1731865"/>
                <a:ext cx="739714" cy="739714"/>
              </a:xfrm>
              <a:prstGeom prst="roundRect">
                <a:avLst>
                  <a:gd name="adj" fmla="val 7929"/>
                </a:avLst>
              </a:prstGeom>
              <a:solidFill>
                <a:srgbClr val="88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Rounded Rectangle 22">
                <a:extLst>
                  <a:ext uri="{FF2B5EF4-FFF2-40B4-BE49-F238E27FC236}">
                    <a16:creationId xmlns:a16="http://schemas.microsoft.com/office/drawing/2014/main" id="{51C26D59-C21C-9A43-9818-5FD46A5A4EBB}"/>
                  </a:ext>
                </a:extLst>
              </p:cNvPr>
              <p:cNvSpPr/>
              <p:nvPr/>
            </p:nvSpPr>
            <p:spPr>
              <a:xfrm rot="5400000">
                <a:off x="10602880" y="1819275"/>
                <a:ext cx="739714" cy="739714"/>
              </a:xfrm>
              <a:prstGeom prst="roundRect">
                <a:avLst>
                  <a:gd name="adj" fmla="val 7929"/>
                </a:avLst>
              </a:prstGeom>
              <a:solidFill>
                <a:srgbClr val="FC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24" name="Group 23">
              <a:extLst>
                <a:ext uri="{FF2B5EF4-FFF2-40B4-BE49-F238E27FC236}">
                  <a16:creationId xmlns:a16="http://schemas.microsoft.com/office/drawing/2014/main" id="{307E984D-42EA-DD48-87F8-A3B753682224}"/>
                </a:ext>
              </a:extLst>
            </p:cNvPr>
            <p:cNvGrpSpPr/>
            <p:nvPr/>
          </p:nvGrpSpPr>
          <p:grpSpPr>
            <a:xfrm>
              <a:off x="3655845" y="2472949"/>
              <a:ext cx="569943" cy="550969"/>
              <a:chOff x="10396566" y="1644455"/>
              <a:chExt cx="946028" cy="914534"/>
            </a:xfrm>
          </p:grpSpPr>
          <p:sp>
            <p:nvSpPr>
              <p:cNvPr id="25" name="Rounded Rectangle 24">
                <a:extLst>
                  <a:ext uri="{FF2B5EF4-FFF2-40B4-BE49-F238E27FC236}">
                    <a16:creationId xmlns:a16="http://schemas.microsoft.com/office/drawing/2014/main" id="{CF883EB4-509F-C149-9CB5-0931E72C3E6B}"/>
                  </a:ext>
                </a:extLst>
              </p:cNvPr>
              <p:cNvSpPr/>
              <p:nvPr/>
            </p:nvSpPr>
            <p:spPr>
              <a:xfrm rot="5400000">
                <a:off x="10396566" y="1644455"/>
                <a:ext cx="739714" cy="739714"/>
              </a:xfrm>
              <a:prstGeom prst="roundRect">
                <a:avLst>
                  <a:gd name="adj" fmla="val 7929"/>
                </a:avLst>
              </a:prstGeom>
              <a:solidFill>
                <a:srgbClr val="FEE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Rounded Rectangle 25">
                <a:extLst>
                  <a:ext uri="{FF2B5EF4-FFF2-40B4-BE49-F238E27FC236}">
                    <a16:creationId xmlns:a16="http://schemas.microsoft.com/office/drawing/2014/main" id="{4D1A3CFA-79FB-054D-8AC3-8B964D8A2021}"/>
                  </a:ext>
                </a:extLst>
              </p:cNvPr>
              <p:cNvSpPr/>
              <p:nvPr/>
            </p:nvSpPr>
            <p:spPr>
              <a:xfrm rot="5400000">
                <a:off x="10499723" y="1731865"/>
                <a:ext cx="739714" cy="739714"/>
              </a:xfrm>
              <a:prstGeom prst="roundRect">
                <a:avLst>
                  <a:gd name="adj" fmla="val 7929"/>
                </a:avLst>
              </a:prstGeom>
              <a:solidFill>
                <a:srgbClr val="88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Rounded Rectangle 26">
                <a:extLst>
                  <a:ext uri="{FF2B5EF4-FFF2-40B4-BE49-F238E27FC236}">
                    <a16:creationId xmlns:a16="http://schemas.microsoft.com/office/drawing/2014/main" id="{000929E8-8735-C94A-9E33-52BAF8D6A00D}"/>
                  </a:ext>
                </a:extLst>
              </p:cNvPr>
              <p:cNvSpPr/>
              <p:nvPr/>
            </p:nvSpPr>
            <p:spPr>
              <a:xfrm rot="5400000">
                <a:off x="10602880" y="1819275"/>
                <a:ext cx="739714" cy="739714"/>
              </a:xfrm>
              <a:prstGeom prst="roundRect">
                <a:avLst>
                  <a:gd name="adj" fmla="val 7929"/>
                </a:avLst>
              </a:prstGeom>
              <a:solidFill>
                <a:srgbClr val="FC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6" name="Left Brace 85">
              <a:extLst>
                <a:ext uri="{FF2B5EF4-FFF2-40B4-BE49-F238E27FC236}">
                  <a16:creationId xmlns:a16="http://schemas.microsoft.com/office/drawing/2014/main" id="{25150497-A4E3-D34D-9EFD-00D3B26903B2}"/>
                </a:ext>
              </a:extLst>
            </p:cNvPr>
            <p:cNvSpPr/>
            <p:nvPr/>
          </p:nvSpPr>
          <p:spPr>
            <a:xfrm rot="5400000">
              <a:off x="4219703" y="14386"/>
              <a:ext cx="154662" cy="3746161"/>
            </a:xfrm>
            <a:prstGeom prst="leftBrace">
              <a:avLst>
                <a:gd name="adj1" fmla="val 4583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mj-lt"/>
              </a:endParaRPr>
            </a:p>
          </p:txBody>
        </p:sp>
      </p:grpSp>
      <p:grpSp>
        <p:nvGrpSpPr>
          <p:cNvPr id="90" name="Group 89">
            <a:extLst>
              <a:ext uri="{FF2B5EF4-FFF2-40B4-BE49-F238E27FC236}">
                <a16:creationId xmlns:a16="http://schemas.microsoft.com/office/drawing/2014/main" id="{9F595946-C9CB-3445-8B76-40479774022B}"/>
              </a:ext>
            </a:extLst>
          </p:cNvPr>
          <p:cNvGrpSpPr/>
          <p:nvPr/>
        </p:nvGrpSpPr>
        <p:grpSpPr>
          <a:xfrm>
            <a:off x="2423954" y="3977484"/>
            <a:ext cx="3889149" cy="1898754"/>
            <a:chOff x="2423954" y="3977484"/>
            <a:chExt cx="3889149" cy="1898754"/>
          </a:xfrm>
        </p:grpSpPr>
        <p:sp>
          <p:nvSpPr>
            <p:cNvPr id="17" name="Rounded Rectangle 16">
              <a:extLst>
                <a:ext uri="{FF2B5EF4-FFF2-40B4-BE49-F238E27FC236}">
                  <a16:creationId xmlns:a16="http://schemas.microsoft.com/office/drawing/2014/main" id="{A0472242-9AEE-684B-8B96-EBB9A5DEA6A1}"/>
                </a:ext>
              </a:extLst>
            </p:cNvPr>
            <p:cNvSpPr/>
            <p:nvPr/>
          </p:nvSpPr>
          <p:spPr>
            <a:xfrm rot="5400000">
              <a:off x="2785113" y="3734599"/>
              <a:ext cx="1184260" cy="1906578"/>
            </a:xfrm>
            <a:prstGeom prst="roundRect">
              <a:avLst>
                <a:gd name="adj" fmla="val 7929"/>
              </a:avLst>
            </a:prstGeom>
            <a:solidFill>
              <a:srgbClr val="DCE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8" name="Group 27">
              <a:extLst>
                <a:ext uri="{FF2B5EF4-FFF2-40B4-BE49-F238E27FC236}">
                  <a16:creationId xmlns:a16="http://schemas.microsoft.com/office/drawing/2014/main" id="{830DFE36-3F00-F345-8D9C-6ACC198ED35E}"/>
                </a:ext>
              </a:extLst>
            </p:cNvPr>
            <p:cNvGrpSpPr/>
            <p:nvPr/>
          </p:nvGrpSpPr>
          <p:grpSpPr>
            <a:xfrm>
              <a:off x="4679834" y="3977484"/>
              <a:ext cx="1533525" cy="1420805"/>
              <a:chOff x="4549775" y="1211255"/>
              <a:chExt cx="1533525" cy="1420805"/>
            </a:xfrm>
          </p:grpSpPr>
          <p:sp>
            <p:nvSpPr>
              <p:cNvPr id="29" name="Rounded Rectangle 28">
                <a:extLst>
                  <a:ext uri="{FF2B5EF4-FFF2-40B4-BE49-F238E27FC236}">
                    <a16:creationId xmlns:a16="http://schemas.microsoft.com/office/drawing/2014/main" id="{4BE2AF40-2467-A546-BB5C-5FE62AE3BE46}"/>
                  </a:ext>
                </a:extLst>
              </p:cNvPr>
              <p:cNvSpPr/>
              <p:nvPr/>
            </p:nvSpPr>
            <p:spPr>
              <a:xfrm>
                <a:off x="4549775" y="1211255"/>
                <a:ext cx="1289050" cy="1184260"/>
              </a:xfrm>
              <a:prstGeom prst="roundRect">
                <a:avLst>
                  <a:gd name="adj" fmla="val 7929"/>
                </a:avLst>
              </a:prstGeom>
              <a:solidFill>
                <a:srgbClr val="81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a:extLst>
                  <a:ext uri="{FF2B5EF4-FFF2-40B4-BE49-F238E27FC236}">
                    <a16:creationId xmlns:a16="http://schemas.microsoft.com/office/drawing/2014/main" id="{2E7FC07F-91F8-884D-9EAC-E826058F1D3D}"/>
                  </a:ext>
                </a:extLst>
              </p:cNvPr>
              <p:cNvSpPr/>
              <p:nvPr/>
            </p:nvSpPr>
            <p:spPr>
              <a:xfrm>
                <a:off x="4676775" y="1335050"/>
                <a:ext cx="1289050" cy="1184260"/>
              </a:xfrm>
              <a:prstGeom prst="roundRect">
                <a:avLst>
                  <a:gd name="adj" fmla="val 7929"/>
                </a:avLst>
              </a:prstGeom>
              <a:solidFill>
                <a:srgbClr val="B8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31" name="Group 30">
                <a:extLst>
                  <a:ext uri="{FF2B5EF4-FFF2-40B4-BE49-F238E27FC236}">
                    <a16:creationId xmlns:a16="http://schemas.microsoft.com/office/drawing/2014/main" id="{A577FEB0-593E-0845-A6C8-457AEC4304E0}"/>
                  </a:ext>
                </a:extLst>
              </p:cNvPr>
              <p:cNvGrpSpPr/>
              <p:nvPr/>
            </p:nvGrpSpPr>
            <p:grpSpPr>
              <a:xfrm>
                <a:off x="4794250" y="1447800"/>
                <a:ext cx="1289050" cy="1184260"/>
                <a:chOff x="4794250" y="1447800"/>
                <a:chExt cx="1289050" cy="1184260"/>
              </a:xfrm>
            </p:grpSpPr>
            <p:sp>
              <p:nvSpPr>
                <p:cNvPr id="32" name="Rounded Rectangle 31">
                  <a:extLst>
                    <a:ext uri="{FF2B5EF4-FFF2-40B4-BE49-F238E27FC236}">
                      <a16:creationId xmlns:a16="http://schemas.microsoft.com/office/drawing/2014/main" id="{84332A79-D0BC-664B-B3BC-437B16763D8F}"/>
                    </a:ext>
                  </a:extLst>
                </p:cNvPr>
                <p:cNvSpPr/>
                <p:nvPr/>
              </p:nvSpPr>
              <p:spPr>
                <a:xfrm>
                  <a:off x="4794250" y="1447800"/>
                  <a:ext cx="1289050" cy="1184260"/>
                </a:xfrm>
                <a:prstGeom prst="roundRect">
                  <a:avLst>
                    <a:gd name="adj" fmla="val 7929"/>
                  </a:avLst>
                </a:prstGeom>
                <a:solidFill>
                  <a:srgbClr val="DCE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a:extLst>
                    <a:ext uri="{FF2B5EF4-FFF2-40B4-BE49-F238E27FC236}">
                      <a16:creationId xmlns:a16="http://schemas.microsoft.com/office/drawing/2014/main" id="{F7638E9E-0D4D-4F42-BF82-7BFEB84D329B}"/>
                    </a:ext>
                  </a:extLst>
                </p:cNvPr>
                <p:cNvSpPr/>
                <p:nvPr/>
              </p:nvSpPr>
              <p:spPr>
                <a:xfrm>
                  <a:off x="4924425" y="2092295"/>
                  <a:ext cx="1028700" cy="415970"/>
                </a:xfrm>
                <a:prstGeom prst="roundRect">
                  <a:avLst>
                    <a:gd name="adj" fmla="val 7929"/>
                  </a:avLst>
                </a:prstGeom>
                <a:solidFill>
                  <a:srgbClr val="F4B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ounded Rectangle 33">
                  <a:extLst>
                    <a:ext uri="{FF2B5EF4-FFF2-40B4-BE49-F238E27FC236}">
                      <a16:creationId xmlns:a16="http://schemas.microsoft.com/office/drawing/2014/main" id="{7C766A99-DDE1-4B41-8F29-A7341E81BC48}"/>
                    </a:ext>
                  </a:extLst>
                </p:cNvPr>
                <p:cNvSpPr/>
                <p:nvPr/>
              </p:nvSpPr>
              <p:spPr>
                <a:xfrm>
                  <a:off x="4937125" y="1577930"/>
                  <a:ext cx="1028700" cy="415970"/>
                </a:xfrm>
                <a:prstGeom prst="roundRect">
                  <a:avLst>
                    <a:gd name="adj" fmla="val 7929"/>
                  </a:avLst>
                </a:prstGeom>
                <a:solidFill>
                  <a:srgbClr val="87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grpSp>
          <p:nvGrpSpPr>
            <p:cNvPr id="56" name="Group 55">
              <a:extLst>
                <a:ext uri="{FF2B5EF4-FFF2-40B4-BE49-F238E27FC236}">
                  <a16:creationId xmlns:a16="http://schemas.microsoft.com/office/drawing/2014/main" id="{22CB62CB-7505-CE4A-B051-98A649B0EF13}"/>
                </a:ext>
              </a:extLst>
            </p:cNvPr>
            <p:cNvGrpSpPr/>
            <p:nvPr/>
          </p:nvGrpSpPr>
          <p:grpSpPr>
            <a:xfrm>
              <a:off x="2643941" y="4293359"/>
              <a:ext cx="1476854" cy="809015"/>
              <a:chOff x="228694" y="2108891"/>
              <a:chExt cx="1714406" cy="939145"/>
            </a:xfrm>
          </p:grpSpPr>
          <p:grpSp>
            <p:nvGrpSpPr>
              <p:cNvPr id="57" name="Group 56">
                <a:extLst>
                  <a:ext uri="{FF2B5EF4-FFF2-40B4-BE49-F238E27FC236}">
                    <a16:creationId xmlns:a16="http://schemas.microsoft.com/office/drawing/2014/main" id="{EF4BC944-0911-4748-834C-944FCD096BBD}"/>
                  </a:ext>
                </a:extLst>
              </p:cNvPr>
              <p:cNvGrpSpPr/>
              <p:nvPr/>
            </p:nvGrpSpPr>
            <p:grpSpPr>
              <a:xfrm>
                <a:off x="1155700" y="2108891"/>
                <a:ext cx="330200" cy="939145"/>
                <a:chOff x="1155700" y="2108891"/>
                <a:chExt cx="330200" cy="939145"/>
              </a:xfrm>
            </p:grpSpPr>
            <p:sp>
              <p:nvSpPr>
                <p:cNvPr id="73" name="Rounded Rectangle 72">
                  <a:extLst>
                    <a:ext uri="{FF2B5EF4-FFF2-40B4-BE49-F238E27FC236}">
                      <a16:creationId xmlns:a16="http://schemas.microsoft.com/office/drawing/2014/main" id="{05F522B9-E8A7-3D42-AB4E-E9FB346BEB77}"/>
                    </a:ext>
                  </a:extLst>
                </p:cNvPr>
                <p:cNvSpPr/>
                <p:nvPr/>
              </p:nvSpPr>
              <p:spPr>
                <a:xfrm>
                  <a:off x="1155700" y="2108891"/>
                  <a:ext cx="330200" cy="939145"/>
                </a:xfrm>
                <a:prstGeom prst="roundRect">
                  <a:avLst>
                    <a:gd name="adj" fmla="val 50000"/>
                  </a:avLst>
                </a:prstGeom>
                <a:noFill/>
                <a:ln w="38100">
                  <a:solidFill>
                    <a:srgbClr val="527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4" name="Oval 73">
                  <a:extLst>
                    <a:ext uri="{FF2B5EF4-FFF2-40B4-BE49-F238E27FC236}">
                      <a16:creationId xmlns:a16="http://schemas.microsoft.com/office/drawing/2014/main" id="{B108B08C-DE48-C940-9991-84FA54E42990}"/>
                    </a:ext>
                  </a:extLst>
                </p:cNvPr>
                <p:cNvSpPr/>
                <p:nvPr/>
              </p:nvSpPr>
              <p:spPr>
                <a:xfrm>
                  <a:off x="1204950" y="2190697"/>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5" name="Oval 74">
                  <a:extLst>
                    <a:ext uri="{FF2B5EF4-FFF2-40B4-BE49-F238E27FC236}">
                      <a16:creationId xmlns:a16="http://schemas.microsoft.com/office/drawing/2014/main" id="{685E3DF2-0DD6-244D-BC11-88A8150B0C07}"/>
                    </a:ext>
                  </a:extLst>
                </p:cNvPr>
                <p:cNvSpPr/>
                <p:nvPr/>
              </p:nvSpPr>
              <p:spPr>
                <a:xfrm>
                  <a:off x="1204950" y="2471748"/>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6" name="Oval 75">
                  <a:extLst>
                    <a:ext uri="{FF2B5EF4-FFF2-40B4-BE49-F238E27FC236}">
                      <a16:creationId xmlns:a16="http://schemas.microsoft.com/office/drawing/2014/main" id="{B2362CDD-E78F-264B-85AD-0D1A6B35FB1E}"/>
                    </a:ext>
                  </a:extLst>
                </p:cNvPr>
                <p:cNvSpPr/>
                <p:nvPr/>
              </p:nvSpPr>
              <p:spPr>
                <a:xfrm>
                  <a:off x="1204950" y="2752799"/>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8" name="Group 57">
                <a:extLst>
                  <a:ext uri="{FF2B5EF4-FFF2-40B4-BE49-F238E27FC236}">
                    <a16:creationId xmlns:a16="http://schemas.microsoft.com/office/drawing/2014/main" id="{99353136-A00F-E346-848C-0E5D3694F742}"/>
                  </a:ext>
                </a:extLst>
              </p:cNvPr>
              <p:cNvGrpSpPr/>
              <p:nvPr/>
            </p:nvGrpSpPr>
            <p:grpSpPr>
              <a:xfrm>
                <a:off x="1612900" y="2108891"/>
                <a:ext cx="330200" cy="939145"/>
                <a:chOff x="1155700" y="2108891"/>
                <a:chExt cx="330200" cy="939145"/>
              </a:xfrm>
            </p:grpSpPr>
            <p:sp>
              <p:nvSpPr>
                <p:cNvPr id="69" name="Rounded Rectangle 68">
                  <a:extLst>
                    <a:ext uri="{FF2B5EF4-FFF2-40B4-BE49-F238E27FC236}">
                      <a16:creationId xmlns:a16="http://schemas.microsoft.com/office/drawing/2014/main" id="{10B53E81-CD0D-3243-87DB-1AD79D1F1878}"/>
                    </a:ext>
                  </a:extLst>
                </p:cNvPr>
                <p:cNvSpPr/>
                <p:nvPr/>
              </p:nvSpPr>
              <p:spPr>
                <a:xfrm>
                  <a:off x="1155700" y="2108891"/>
                  <a:ext cx="330200" cy="939145"/>
                </a:xfrm>
                <a:prstGeom prst="roundRect">
                  <a:avLst>
                    <a:gd name="adj" fmla="val 50000"/>
                  </a:avLst>
                </a:prstGeom>
                <a:noFill/>
                <a:ln w="38100">
                  <a:solidFill>
                    <a:srgbClr val="527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0" name="Oval 69">
                  <a:extLst>
                    <a:ext uri="{FF2B5EF4-FFF2-40B4-BE49-F238E27FC236}">
                      <a16:creationId xmlns:a16="http://schemas.microsoft.com/office/drawing/2014/main" id="{DD35D846-D3FA-6141-8CF6-8BB739AE3B3C}"/>
                    </a:ext>
                  </a:extLst>
                </p:cNvPr>
                <p:cNvSpPr/>
                <p:nvPr/>
              </p:nvSpPr>
              <p:spPr>
                <a:xfrm>
                  <a:off x="1204950" y="2190697"/>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Oval 70">
                  <a:extLst>
                    <a:ext uri="{FF2B5EF4-FFF2-40B4-BE49-F238E27FC236}">
                      <a16:creationId xmlns:a16="http://schemas.microsoft.com/office/drawing/2014/main" id="{F0A9160C-F76C-3343-B76D-2A4EEFB4957C}"/>
                    </a:ext>
                  </a:extLst>
                </p:cNvPr>
                <p:cNvSpPr/>
                <p:nvPr/>
              </p:nvSpPr>
              <p:spPr>
                <a:xfrm>
                  <a:off x="1204950" y="2471748"/>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2" name="Oval 71">
                  <a:extLst>
                    <a:ext uri="{FF2B5EF4-FFF2-40B4-BE49-F238E27FC236}">
                      <a16:creationId xmlns:a16="http://schemas.microsoft.com/office/drawing/2014/main" id="{A42CA544-BE0A-AD49-976B-41DC6E393D9C}"/>
                    </a:ext>
                  </a:extLst>
                </p:cNvPr>
                <p:cNvSpPr/>
                <p:nvPr/>
              </p:nvSpPr>
              <p:spPr>
                <a:xfrm>
                  <a:off x="1204950" y="2752799"/>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9" name="Group 58">
                <a:extLst>
                  <a:ext uri="{FF2B5EF4-FFF2-40B4-BE49-F238E27FC236}">
                    <a16:creationId xmlns:a16="http://schemas.microsoft.com/office/drawing/2014/main" id="{5BD76827-3184-7640-A0C9-FA278B6FC9B3}"/>
                  </a:ext>
                </a:extLst>
              </p:cNvPr>
              <p:cNvGrpSpPr/>
              <p:nvPr/>
            </p:nvGrpSpPr>
            <p:grpSpPr>
              <a:xfrm>
                <a:off x="685025" y="2108891"/>
                <a:ext cx="330200" cy="939145"/>
                <a:chOff x="1155700" y="2108891"/>
                <a:chExt cx="330200" cy="939145"/>
              </a:xfrm>
            </p:grpSpPr>
            <p:sp>
              <p:nvSpPr>
                <p:cNvPr id="65" name="Rounded Rectangle 64">
                  <a:extLst>
                    <a:ext uri="{FF2B5EF4-FFF2-40B4-BE49-F238E27FC236}">
                      <a16:creationId xmlns:a16="http://schemas.microsoft.com/office/drawing/2014/main" id="{F7A7138D-4D04-424C-8293-3E9A12EBD8F9}"/>
                    </a:ext>
                  </a:extLst>
                </p:cNvPr>
                <p:cNvSpPr/>
                <p:nvPr/>
              </p:nvSpPr>
              <p:spPr>
                <a:xfrm>
                  <a:off x="1155700" y="2108891"/>
                  <a:ext cx="330200" cy="939145"/>
                </a:xfrm>
                <a:prstGeom prst="roundRect">
                  <a:avLst>
                    <a:gd name="adj" fmla="val 50000"/>
                  </a:avLst>
                </a:prstGeom>
                <a:noFill/>
                <a:ln w="38100">
                  <a:solidFill>
                    <a:srgbClr val="527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6" name="Oval 65">
                  <a:extLst>
                    <a:ext uri="{FF2B5EF4-FFF2-40B4-BE49-F238E27FC236}">
                      <a16:creationId xmlns:a16="http://schemas.microsoft.com/office/drawing/2014/main" id="{9F644E31-B309-B04C-90CE-1CEABC995DED}"/>
                    </a:ext>
                  </a:extLst>
                </p:cNvPr>
                <p:cNvSpPr/>
                <p:nvPr/>
              </p:nvSpPr>
              <p:spPr>
                <a:xfrm>
                  <a:off x="1204950" y="2190697"/>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7" name="Oval 66">
                  <a:extLst>
                    <a:ext uri="{FF2B5EF4-FFF2-40B4-BE49-F238E27FC236}">
                      <a16:creationId xmlns:a16="http://schemas.microsoft.com/office/drawing/2014/main" id="{5EA4D7B6-8CCF-9C42-9664-A7A29A0204B8}"/>
                    </a:ext>
                  </a:extLst>
                </p:cNvPr>
                <p:cNvSpPr/>
                <p:nvPr/>
              </p:nvSpPr>
              <p:spPr>
                <a:xfrm>
                  <a:off x="1204950" y="2471748"/>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8" name="Oval 67">
                  <a:extLst>
                    <a:ext uri="{FF2B5EF4-FFF2-40B4-BE49-F238E27FC236}">
                      <a16:creationId xmlns:a16="http://schemas.microsoft.com/office/drawing/2014/main" id="{BE8FA050-3C73-7C4E-B8C0-8D85AD2D284E}"/>
                    </a:ext>
                  </a:extLst>
                </p:cNvPr>
                <p:cNvSpPr/>
                <p:nvPr/>
              </p:nvSpPr>
              <p:spPr>
                <a:xfrm>
                  <a:off x="1204950" y="2752799"/>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60" name="Group 59">
                <a:extLst>
                  <a:ext uri="{FF2B5EF4-FFF2-40B4-BE49-F238E27FC236}">
                    <a16:creationId xmlns:a16="http://schemas.microsoft.com/office/drawing/2014/main" id="{B15A55B7-28CD-4F4A-B3BB-AEF6CF4C037F}"/>
                  </a:ext>
                </a:extLst>
              </p:cNvPr>
              <p:cNvGrpSpPr/>
              <p:nvPr/>
            </p:nvGrpSpPr>
            <p:grpSpPr>
              <a:xfrm>
                <a:off x="228694" y="2108891"/>
                <a:ext cx="330200" cy="939145"/>
                <a:chOff x="1155700" y="2108891"/>
                <a:chExt cx="330200" cy="939145"/>
              </a:xfrm>
            </p:grpSpPr>
            <p:sp>
              <p:nvSpPr>
                <p:cNvPr id="61" name="Rounded Rectangle 60">
                  <a:extLst>
                    <a:ext uri="{FF2B5EF4-FFF2-40B4-BE49-F238E27FC236}">
                      <a16:creationId xmlns:a16="http://schemas.microsoft.com/office/drawing/2014/main" id="{9D75E895-9FDB-E445-B0FC-DD8D6BC4ABC6}"/>
                    </a:ext>
                  </a:extLst>
                </p:cNvPr>
                <p:cNvSpPr/>
                <p:nvPr/>
              </p:nvSpPr>
              <p:spPr>
                <a:xfrm>
                  <a:off x="1155700" y="2108891"/>
                  <a:ext cx="330200" cy="939145"/>
                </a:xfrm>
                <a:prstGeom prst="roundRect">
                  <a:avLst>
                    <a:gd name="adj" fmla="val 50000"/>
                  </a:avLst>
                </a:prstGeom>
                <a:noFill/>
                <a:ln w="38100">
                  <a:solidFill>
                    <a:srgbClr val="527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Oval 61">
                  <a:extLst>
                    <a:ext uri="{FF2B5EF4-FFF2-40B4-BE49-F238E27FC236}">
                      <a16:creationId xmlns:a16="http://schemas.microsoft.com/office/drawing/2014/main" id="{5FCE4537-B0DD-3A48-B4CB-4C8489589782}"/>
                    </a:ext>
                  </a:extLst>
                </p:cNvPr>
                <p:cNvSpPr/>
                <p:nvPr/>
              </p:nvSpPr>
              <p:spPr>
                <a:xfrm>
                  <a:off x="1204950" y="2190697"/>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3" name="Oval 62">
                  <a:extLst>
                    <a:ext uri="{FF2B5EF4-FFF2-40B4-BE49-F238E27FC236}">
                      <a16:creationId xmlns:a16="http://schemas.microsoft.com/office/drawing/2014/main" id="{04074DFE-C7F2-8D47-A152-20EC129BEE52}"/>
                    </a:ext>
                  </a:extLst>
                </p:cNvPr>
                <p:cNvSpPr/>
                <p:nvPr/>
              </p:nvSpPr>
              <p:spPr>
                <a:xfrm>
                  <a:off x="1204950" y="2471748"/>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a:extLst>
                    <a:ext uri="{FF2B5EF4-FFF2-40B4-BE49-F238E27FC236}">
                      <a16:creationId xmlns:a16="http://schemas.microsoft.com/office/drawing/2014/main" id="{BBCD27CF-C155-7F4D-978A-27AA662E3446}"/>
                    </a:ext>
                  </a:extLst>
                </p:cNvPr>
                <p:cNvSpPr/>
                <p:nvPr/>
              </p:nvSpPr>
              <p:spPr>
                <a:xfrm>
                  <a:off x="1204950" y="2752799"/>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sp>
          <p:nvSpPr>
            <p:cNvPr id="87" name="Left Brace 86">
              <a:extLst>
                <a:ext uri="{FF2B5EF4-FFF2-40B4-BE49-F238E27FC236}">
                  <a16:creationId xmlns:a16="http://schemas.microsoft.com/office/drawing/2014/main" id="{7B7FACB1-8058-8648-989F-4556C9D3F063}"/>
                </a:ext>
              </a:extLst>
            </p:cNvPr>
            <p:cNvSpPr/>
            <p:nvPr/>
          </p:nvSpPr>
          <p:spPr>
            <a:xfrm rot="16200000">
              <a:off x="4362692" y="3925826"/>
              <a:ext cx="154662" cy="3746161"/>
            </a:xfrm>
            <a:prstGeom prst="leftBrace">
              <a:avLst>
                <a:gd name="adj1" fmla="val 4583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mj-lt"/>
              </a:endParaRPr>
            </a:p>
          </p:txBody>
        </p:sp>
      </p:grpSp>
      <p:grpSp>
        <p:nvGrpSpPr>
          <p:cNvPr id="91" name="Group 90">
            <a:extLst>
              <a:ext uri="{FF2B5EF4-FFF2-40B4-BE49-F238E27FC236}">
                <a16:creationId xmlns:a16="http://schemas.microsoft.com/office/drawing/2014/main" id="{0B0ECEE2-564E-3448-A412-7D51C0CF8A1D}"/>
              </a:ext>
            </a:extLst>
          </p:cNvPr>
          <p:cNvGrpSpPr/>
          <p:nvPr/>
        </p:nvGrpSpPr>
        <p:grpSpPr>
          <a:xfrm>
            <a:off x="7289736" y="1724040"/>
            <a:ext cx="2188881" cy="3763771"/>
            <a:chOff x="7289736" y="1724040"/>
            <a:chExt cx="2188881" cy="3763771"/>
          </a:xfrm>
        </p:grpSpPr>
        <p:sp>
          <p:nvSpPr>
            <p:cNvPr id="4" name="Rounded Rectangle 3">
              <a:extLst>
                <a:ext uri="{FF2B5EF4-FFF2-40B4-BE49-F238E27FC236}">
                  <a16:creationId xmlns:a16="http://schemas.microsoft.com/office/drawing/2014/main" id="{989460C0-D9C1-E143-B5AB-C35D30FDD08F}"/>
                </a:ext>
              </a:extLst>
            </p:cNvPr>
            <p:cNvSpPr/>
            <p:nvPr/>
          </p:nvSpPr>
          <p:spPr>
            <a:xfrm>
              <a:off x="7341325" y="1724040"/>
              <a:ext cx="1289050" cy="1704960"/>
            </a:xfrm>
            <a:prstGeom prst="roundRect">
              <a:avLst>
                <a:gd name="adj" fmla="val 7929"/>
              </a:avLst>
            </a:prstGeom>
            <a:solidFill>
              <a:srgbClr val="81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 name="Rounded Rectangle 4">
              <a:extLst>
                <a:ext uri="{FF2B5EF4-FFF2-40B4-BE49-F238E27FC236}">
                  <a16:creationId xmlns:a16="http://schemas.microsoft.com/office/drawing/2014/main" id="{8FBDB4E6-3F2D-4045-B9AB-17FB96C1D2D2}"/>
                </a:ext>
              </a:extLst>
            </p:cNvPr>
            <p:cNvSpPr/>
            <p:nvPr/>
          </p:nvSpPr>
          <p:spPr>
            <a:xfrm>
              <a:off x="7471500" y="1843292"/>
              <a:ext cx="1289050" cy="1704960"/>
            </a:xfrm>
            <a:prstGeom prst="roundRect">
              <a:avLst>
                <a:gd name="adj" fmla="val 7929"/>
              </a:avLst>
            </a:prstGeom>
            <a:solidFill>
              <a:srgbClr val="B8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Rounded Rectangle 5">
              <a:extLst>
                <a:ext uri="{FF2B5EF4-FFF2-40B4-BE49-F238E27FC236}">
                  <a16:creationId xmlns:a16="http://schemas.microsoft.com/office/drawing/2014/main" id="{4AC096D7-7473-0541-89A1-B2CD7AA07E3D}"/>
                </a:ext>
              </a:extLst>
            </p:cNvPr>
            <p:cNvSpPr/>
            <p:nvPr/>
          </p:nvSpPr>
          <p:spPr>
            <a:xfrm>
              <a:off x="7598500" y="1955538"/>
              <a:ext cx="1289050" cy="1704960"/>
            </a:xfrm>
            <a:prstGeom prst="roundRect">
              <a:avLst>
                <a:gd name="adj" fmla="val 7929"/>
              </a:avLst>
            </a:prstGeom>
            <a:solidFill>
              <a:srgbClr val="DCE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ounded Rectangle 6">
              <a:extLst>
                <a:ext uri="{FF2B5EF4-FFF2-40B4-BE49-F238E27FC236}">
                  <a16:creationId xmlns:a16="http://schemas.microsoft.com/office/drawing/2014/main" id="{39979DA2-CB97-C940-BF07-A41297092898}"/>
                </a:ext>
              </a:extLst>
            </p:cNvPr>
            <p:cNvSpPr/>
            <p:nvPr/>
          </p:nvSpPr>
          <p:spPr>
            <a:xfrm>
              <a:off x="7731850" y="3117558"/>
              <a:ext cx="1028700" cy="415970"/>
            </a:xfrm>
            <a:prstGeom prst="roundRect">
              <a:avLst>
                <a:gd name="adj" fmla="val 7929"/>
              </a:avLst>
            </a:prstGeom>
            <a:solidFill>
              <a:srgbClr val="F4B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ounded Rectangle 7">
              <a:extLst>
                <a:ext uri="{FF2B5EF4-FFF2-40B4-BE49-F238E27FC236}">
                  <a16:creationId xmlns:a16="http://schemas.microsoft.com/office/drawing/2014/main" id="{97AB7311-163C-0948-9870-4EAF7C425994}"/>
                </a:ext>
              </a:extLst>
            </p:cNvPr>
            <p:cNvSpPr/>
            <p:nvPr/>
          </p:nvSpPr>
          <p:spPr>
            <a:xfrm>
              <a:off x="7731850" y="2607948"/>
              <a:ext cx="1028700" cy="415970"/>
            </a:xfrm>
            <a:prstGeom prst="roundRect">
              <a:avLst>
                <a:gd name="adj" fmla="val 7929"/>
              </a:avLst>
            </a:prstGeom>
            <a:solidFill>
              <a:srgbClr val="F4B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ounded Rectangle 8">
              <a:extLst>
                <a:ext uri="{FF2B5EF4-FFF2-40B4-BE49-F238E27FC236}">
                  <a16:creationId xmlns:a16="http://schemas.microsoft.com/office/drawing/2014/main" id="{C325B9E3-1202-714F-BE65-4549F5D0322C}"/>
                </a:ext>
              </a:extLst>
            </p:cNvPr>
            <p:cNvSpPr/>
            <p:nvPr/>
          </p:nvSpPr>
          <p:spPr>
            <a:xfrm>
              <a:off x="7731850" y="2093583"/>
              <a:ext cx="1028700" cy="415970"/>
            </a:xfrm>
            <a:prstGeom prst="roundRect">
              <a:avLst>
                <a:gd name="adj" fmla="val 7929"/>
              </a:avLst>
            </a:prstGeom>
            <a:solidFill>
              <a:srgbClr val="87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ounded Rectangle 18">
              <a:extLst>
                <a:ext uri="{FF2B5EF4-FFF2-40B4-BE49-F238E27FC236}">
                  <a16:creationId xmlns:a16="http://schemas.microsoft.com/office/drawing/2014/main" id="{45842E65-D47A-7F4C-88CB-C46166DA841A}"/>
                </a:ext>
              </a:extLst>
            </p:cNvPr>
            <p:cNvSpPr/>
            <p:nvPr/>
          </p:nvSpPr>
          <p:spPr>
            <a:xfrm rot="5400000">
              <a:off x="7650895" y="3753333"/>
              <a:ext cx="1184260" cy="1906578"/>
            </a:xfrm>
            <a:prstGeom prst="roundRect">
              <a:avLst>
                <a:gd name="adj" fmla="val 7929"/>
              </a:avLst>
            </a:prstGeom>
            <a:solidFill>
              <a:srgbClr val="DCE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35" name="Group 34">
              <a:extLst>
                <a:ext uri="{FF2B5EF4-FFF2-40B4-BE49-F238E27FC236}">
                  <a16:creationId xmlns:a16="http://schemas.microsoft.com/office/drawing/2014/main" id="{719BEC39-8A48-2B4D-9843-E508616E121D}"/>
                </a:ext>
              </a:extLst>
            </p:cNvPr>
            <p:cNvGrpSpPr/>
            <p:nvPr/>
          </p:nvGrpSpPr>
          <p:grpSpPr>
            <a:xfrm>
              <a:off x="7496900" y="4293359"/>
              <a:ext cx="1476854" cy="809015"/>
              <a:chOff x="228694" y="2108891"/>
              <a:chExt cx="1714406" cy="939145"/>
            </a:xfrm>
          </p:grpSpPr>
          <p:grpSp>
            <p:nvGrpSpPr>
              <p:cNvPr id="36" name="Group 35">
                <a:extLst>
                  <a:ext uri="{FF2B5EF4-FFF2-40B4-BE49-F238E27FC236}">
                    <a16:creationId xmlns:a16="http://schemas.microsoft.com/office/drawing/2014/main" id="{D9A02D6F-4FD1-D140-B0B8-68EA71717D57}"/>
                  </a:ext>
                </a:extLst>
              </p:cNvPr>
              <p:cNvGrpSpPr/>
              <p:nvPr/>
            </p:nvGrpSpPr>
            <p:grpSpPr>
              <a:xfrm>
                <a:off x="1155700" y="2108891"/>
                <a:ext cx="330200" cy="939145"/>
                <a:chOff x="1155700" y="2108891"/>
                <a:chExt cx="330200" cy="939145"/>
              </a:xfrm>
            </p:grpSpPr>
            <p:sp>
              <p:nvSpPr>
                <p:cNvPr id="52" name="Rounded Rectangle 51">
                  <a:extLst>
                    <a:ext uri="{FF2B5EF4-FFF2-40B4-BE49-F238E27FC236}">
                      <a16:creationId xmlns:a16="http://schemas.microsoft.com/office/drawing/2014/main" id="{C51EDD5B-DD29-EF47-AC40-4AFFFC1A4093}"/>
                    </a:ext>
                  </a:extLst>
                </p:cNvPr>
                <p:cNvSpPr/>
                <p:nvPr/>
              </p:nvSpPr>
              <p:spPr>
                <a:xfrm>
                  <a:off x="1155700" y="2108891"/>
                  <a:ext cx="330200" cy="939145"/>
                </a:xfrm>
                <a:prstGeom prst="roundRect">
                  <a:avLst>
                    <a:gd name="adj" fmla="val 50000"/>
                  </a:avLst>
                </a:prstGeom>
                <a:noFill/>
                <a:ln w="38100">
                  <a:solidFill>
                    <a:srgbClr val="527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Oval 52">
                  <a:extLst>
                    <a:ext uri="{FF2B5EF4-FFF2-40B4-BE49-F238E27FC236}">
                      <a16:creationId xmlns:a16="http://schemas.microsoft.com/office/drawing/2014/main" id="{943CD990-9D03-4E48-811C-B0D2CD668B4F}"/>
                    </a:ext>
                  </a:extLst>
                </p:cNvPr>
                <p:cNvSpPr/>
                <p:nvPr/>
              </p:nvSpPr>
              <p:spPr>
                <a:xfrm>
                  <a:off x="1204950" y="2190697"/>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Oval 53">
                  <a:extLst>
                    <a:ext uri="{FF2B5EF4-FFF2-40B4-BE49-F238E27FC236}">
                      <a16:creationId xmlns:a16="http://schemas.microsoft.com/office/drawing/2014/main" id="{C46B3D2F-E4E4-2E41-8CB1-F3E7ACE09CBD}"/>
                    </a:ext>
                  </a:extLst>
                </p:cNvPr>
                <p:cNvSpPr/>
                <p:nvPr/>
              </p:nvSpPr>
              <p:spPr>
                <a:xfrm>
                  <a:off x="1204950" y="2471748"/>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a:extLst>
                    <a:ext uri="{FF2B5EF4-FFF2-40B4-BE49-F238E27FC236}">
                      <a16:creationId xmlns:a16="http://schemas.microsoft.com/office/drawing/2014/main" id="{BC99D58A-6424-8143-BC52-FFF6B4A3807E}"/>
                    </a:ext>
                  </a:extLst>
                </p:cNvPr>
                <p:cNvSpPr/>
                <p:nvPr/>
              </p:nvSpPr>
              <p:spPr>
                <a:xfrm>
                  <a:off x="1204950" y="2752799"/>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7" name="Group 36">
                <a:extLst>
                  <a:ext uri="{FF2B5EF4-FFF2-40B4-BE49-F238E27FC236}">
                    <a16:creationId xmlns:a16="http://schemas.microsoft.com/office/drawing/2014/main" id="{EC5249D2-7A26-DC48-AADF-97EA71C450D3}"/>
                  </a:ext>
                </a:extLst>
              </p:cNvPr>
              <p:cNvGrpSpPr/>
              <p:nvPr/>
            </p:nvGrpSpPr>
            <p:grpSpPr>
              <a:xfrm>
                <a:off x="1612900" y="2108891"/>
                <a:ext cx="330200" cy="939145"/>
                <a:chOff x="1155700" y="2108891"/>
                <a:chExt cx="330200" cy="939145"/>
              </a:xfrm>
            </p:grpSpPr>
            <p:sp>
              <p:nvSpPr>
                <p:cNvPr id="48" name="Rounded Rectangle 47">
                  <a:extLst>
                    <a:ext uri="{FF2B5EF4-FFF2-40B4-BE49-F238E27FC236}">
                      <a16:creationId xmlns:a16="http://schemas.microsoft.com/office/drawing/2014/main" id="{65637DCB-C5FC-3A49-A24B-2A1B0C56BC00}"/>
                    </a:ext>
                  </a:extLst>
                </p:cNvPr>
                <p:cNvSpPr/>
                <p:nvPr/>
              </p:nvSpPr>
              <p:spPr>
                <a:xfrm>
                  <a:off x="1155700" y="2108891"/>
                  <a:ext cx="330200" cy="939145"/>
                </a:xfrm>
                <a:prstGeom prst="roundRect">
                  <a:avLst>
                    <a:gd name="adj" fmla="val 50000"/>
                  </a:avLst>
                </a:prstGeom>
                <a:noFill/>
                <a:ln w="38100">
                  <a:solidFill>
                    <a:srgbClr val="527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a:extLst>
                    <a:ext uri="{FF2B5EF4-FFF2-40B4-BE49-F238E27FC236}">
                      <a16:creationId xmlns:a16="http://schemas.microsoft.com/office/drawing/2014/main" id="{85E4F6C9-245F-DC47-8034-9E374C6EF195}"/>
                    </a:ext>
                  </a:extLst>
                </p:cNvPr>
                <p:cNvSpPr/>
                <p:nvPr/>
              </p:nvSpPr>
              <p:spPr>
                <a:xfrm>
                  <a:off x="1204950" y="2190697"/>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a:extLst>
                    <a:ext uri="{FF2B5EF4-FFF2-40B4-BE49-F238E27FC236}">
                      <a16:creationId xmlns:a16="http://schemas.microsoft.com/office/drawing/2014/main" id="{1E6788C8-9361-C742-A927-7679CF66A067}"/>
                    </a:ext>
                  </a:extLst>
                </p:cNvPr>
                <p:cNvSpPr/>
                <p:nvPr/>
              </p:nvSpPr>
              <p:spPr>
                <a:xfrm>
                  <a:off x="1204950" y="2471748"/>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a:extLst>
                    <a:ext uri="{FF2B5EF4-FFF2-40B4-BE49-F238E27FC236}">
                      <a16:creationId xmlns:a16="http://schemas.microsoft.com/office/drawing/2014/main" id="{1D2AF058-D1DC-8D4B-B8E9-E006C7A1BAD3}"/>
                    </a:ext>
                  </a:extLst>
                </p:cNvPr>
                <p:cNvSpPr/>
                <p:nvPr/>
              </p:nvSpPr>
              <p:spPr>
                <a:xfrm>
                  <a:off x="1204950" y="2752799"/>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8" name="Group 37">
                <a:extLst>
                  <a:ext uri="{FF2B5EF4-FFF2-40B4-BE49-F238E27FC236}">
                    <a16:creationId xmlns:a16="http://schemas.microsoft.com/office/drawing/2014/main" id="{032E8B09-DAB1-4B45-8237-5B2E56D76924}"/>
                  </a:ext>
                </a:extLst>
              </p:cNvPr>
              <p:cNvGrpSpPr/>
              <p:nvPr/>
            </p:nvGrpSpPr>
            <p:grpSpPr>
              <a:xfrm>
                <a:off x="685025" y="2108891"/>
                <a:ext cx="330200" cy="939145"/>
                <a:chOff x="1155700" y="2108891"/>
                <a:chExt cx="330200" cy="939145"/>
              </a:xfrm>
            </p:grpSpPr>
            <p:sp>
              <p:nvSpPr>
                <p:cNvPr id="44" name="Rounded Rectangle 43">
                  <a:extLst>
                    <a:ext uri="{FF2B5EF4-FFF2-40B4-BE49-F238E27FC236}">
                      <a16:creationId xmlns:a16="http://schemas.microsoft.com/office/drawing/2014/main" id="{C4DE71F3-F6FD-8B48-B827-B284192DFE8D}"/>
                    </a:ext>
                  </a:extLst>
                </p:cNvPr>
                <p:cNvSpPr/>
                <p:nvPr/>
              </p:nvSpPr>
              <p:spPr>
                <a:xfrm>
                  <a:off x="1155700" y="2108891"/>
                  <a:ext cx="330200" cy="939145"/>
                </a:xfrm>
                <a:prstGeom prst="roundRect">
                  <a:avLst>
                    <a:gd name="adj" fmla="val 50000"/>
                  </a:avLst>
                </a:prstGeom>
                <a:noFill/>
                <a:ln w="38100">
                  <a:solidFill>
                    <a:srgbClr val="527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a:extLst>
                    <a:ext uri="{FF2B5EF4-FFF2-40B4-BE49-F238E27FC236}">
                      <a16:creationId xmlns:a16="http://schemas.microsoft.com/office/drawing/2014/main" id="{52047665-C8A2-F149-9F58-59CAC5FC744D}"/>
                    </a:ext>
                  </a:extLst>
                </p:cNvPr>
                <p:cNvSpPr/>
                <p:nvPr/>
              </p:nvSpPr>
              <p:spPr>
                <a:xfrm>
                  <a:off x="1204950" y="2190697"/>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a:extLst>
                    <a:ext uri="{FF2B5EF4-FFF2-40B4-BE49-F238E27FC236}">
                      <a16:creationId xmlns:a16="http://schemas.microsoft.com/office/drawing/2014/main" id="{5BEC27E0-0E28-824A-BA25-58B088AF6D61}"/>
                    </a:ext>
                  </a:extLst>
                </p:cNvPr>
                <p:cNvSpPr/>
                <p:nvPr/>
              </p:nvSpPr>
              <p:spPr>
                <a:xfrm>
                  <a:off x="1204950" y="2471748"/>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a:extLst>
                    <a:ext uri="{FF2B5EF4-FFF2-40B4-BE49-F238E27FC236}">
                      <a16:creationId xmlns:a16="http://schemas.microsoft.com/office/drawing/2014/main" id="{35A466BD-5F1D-6C4A-8D79-A97FF8DA85C0}"/>
                    </a:ext>
                  </a:extLst>
                </p:cNvPr>
                <p:cNvSpPr/>
                <p:nvPr/>
              </p:nvSpPr>
              <p:spPr>
                <a:xfrm>
                  <a:off x="1204950" y="2752799"/>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9" name="Group 38">
                <a:extLst>
                  <a:ext uri="{FF2B5EF4-FFF2-40B4-BE49-F238E27FC236}">
                    <a16:creationId xmlns:a16="http://schemas.microsoft.com/office/drawing/2014/main" id="{C05645D6-6B8E-5C40-B703-3FE26D2587BA}"/>
                  </a:ext>
                </a:extLst>
              </p:cNvPr>
              <p:cNvGrpSpPr/>
              <p:nvPr/>
            </p:nvGrpSpPr>
            <p:grpSpPr>
              <a:xfrm>
                <a:off x="228694" y="2108891"/>
                <a:ext cx="330200" cy="939145"/>
                <a:chOff x="1155700" y="2108891"/>
                <a:chExt cx="330200" cy="939145"/>
              </a:xfrm>
            </p:grpSpPr>
            <p:sp>
              <p:nvSpPr>
                <p:cNvPr id="40" name="Rounded Rectangle 39">
                  <a:extLst>
                    <a:ext uri="{FF2B5EF4-FFF2-40B4-BE49-F238E27FC236}">
                      <a16:creationId xmlns:a16="http://schemas.microsoft.com/office/drawing/2014/main" id="{71B81564-36AE-E749-BBD0-C4291D773838}"/>
                    </a:ext>
                  </a:extLst>
                </p:cNvPr>
                <p:cNvSpPr/>
                <p:nvPr/>
              </p:nvSpPr>
              <p:spPr>
                <a:xfrm>
                  <a:off x="1155700" y="2108891"/>
                  <a:ext cx="330200" cy="939145"/>
                </a:xfrm>
                <a:prstGeom prst="roundRect">
                  <a:avLst>
                    <a:gd name="adj" fmla="val 50000"/>
                  </a:avLst>
                </a:prstGeom>
                <a:noFill/>
                <a:ln w="38100">
                  <a:solidFill>
                    <a:srgbClr val="527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a:extLst>
                    <a:ext uri="{FF2B5EF4-FFF2-40B4-BE49-F238E27FC236}">
                      <a16:creationId xmlns:a16="http://schemas.microsoft.com/office/drawing/2014/main" id="{E50154EB-2582-4B43-A490-3C28FE3DC94B}"/>
                    </a:ext>
                  </a:extLst>
                </p:cNvPr>
                <p:cNvSpPr/>
                <p:nvPr/>
              </p:nvSpPr>
              <p:spPr>
                <a:xfrm>
                  <a:off x="1204950" y="2190697"/>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Oval 41">
                  <a:extLst>
                    <a:ext uri="{FF2B5EF4-FFF2-40B4-BE49-F238E27FC236}">
                      <a16:creationId xmlns:a16="http://schemas.microsoft.com/office/drawing/2014/main" id="{1473BA30-3911-9447-A8C3-50F1978E01D2}"/>
                    </a:ext>
                  </a:extLst>
                </p:cNvPr>
                <p:cNvSpPr/>
                <p:nvPr/>
              </p:nvSpPr>
              <p:spPr>
                <a:xfrm>
                  <a:off x="1204950" y="2471748"/>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Oval 42">
                  <a:extLst>
                    <a:ext uri="{FF2B5EF4-FFF2-40B4-BE49-F238E27FC236}">
                      <a16:creationId xmlns:a16="http://schemas.microsoft.com/office/drawing/2014/main" id="{A5C57210-A267-B246-BFDC-7C700094D7C8}"/>
                    </a:ext>
                  </a:extLst>
                </p:cNvPr>
                <p:cNvSpPr/>
                <p:nvPr/>
              </p:nvSpPr>
              <p:spPr>
                <a:xfrm>
                  <a:off x="1204950" y="2752799"/>
                  <a:ext cx="244437" cy="244437"/>
                </a:xfrm>
                <a:prstGeom prst="ellipse">
                  <a:avLst/>
                </a:prstGeom>
                <a:solidFill>
                  <a:srgbClr val="527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sp>
          <p:nvSpPr>
            <p:cNvPr id="88" name="Left Brace 87">
              <a:extLst>
                <a:ext uri="{FF2B5EF4-FFF2-40B4-BE49-F238E27FC236}">
                  <a16:creationId xmlns:a16="http://schemas.microsoft.com/office/drawing/2014/main" id="{D25D9F99-8FFA-BE40-8F2E-E951F34B2744}"/>
                </a:ext>
              </a:extLst>
            </p:cNvPr>
            <p:cNvSpPr/>
            <p:nvPr/>
          </p:nvSpPr>
          <p:spPr>
            <a:xfrm rot="10800000">
              <a:off x="9323955" y="1741650"/>
              <a:ext cx="154662" cy="3746161"/>
            </a:xfrm>
            <a:prstGeom prst="leftBrace">
              <a:avLst>
                <a:gd name="adj1" fmla="val 4583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mj-lt"/>
              </a:endParaRPr>
            </a:p>
          </p:txBody>
        </p:sp>
      </p:grpSp>
      <p:pic>
        <p:nvPicPr>
          <p:cNvPr id="89" name="Graphic 88" descr="Arrow: Straight">
            <a:extLst>
              <a:ext uri="{FF2B5EF4-FFF2-40B4-BE49-F238E27FC236}">
                <a16:creationId xmlns:a16="http://schemas.microsoft.com/office/drawing/2014/main" id="{6183385E-57E6-1D4D-B6F2-02D466BD9E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560507" y="3660288"/>
            <a:ext cx="640080" cy="640080"/>
          </a:xfrm>
          <a:prstGeom prst="rect">
            <a:avLst/>
          </a:prstGeom>
        </p:spPr>
      </p:pic>
    </p:spTree>
    <p:extLst>
      <p:ext uri="{BB962C8B-B14F-4D97-AF65-F5344CB8AC3E}">
        <p14:creationId xmlns:p14="http://schemas.microsoft.com/office/powerpoint/2010/main" val="3730053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BECE-8796-4246-BE41-B904D9D91476}"/>
              </a:ext>
            </a:extLst>
          </p:cNvPr>
          <p:cNvSpPr>
            <a:spLocks noGrp="1"/>
          </p:cNvSpPr>
          <p:nvPr>
            <p:ph type="title"/>
          </p:nvPr>
        </p:nvSpPr>
        <p:spPr/>
        <p:txBody>
          <a:bodyPr/>
          <a:lstStyle/>
          <a:p>
            <a:r>
              <a:rPr lang="en-US" dirty="0"/>
              <a:t>How can we do zeroshot with this?</a:t>
            </a:r>
          </a:p>
        </p:txBody>
      </p:sp>
      <p:sp>
        <p:nvSpPr>
          <p:cNvPr id="3" name="Content Placeholder 2">
            <a:extLst>
              <a:ext uri="{FF2B5EF4-FFF2-40B4-BE49-F238E27FC236}">
                <a16:creationId xmlns:a16="http://schemas.microsoft.com/office/drawing/2014/main" id="{A626B04F-E90D-404A-87FD-FE02C18E5FEE}"/>
              </a:ext>
            </a:extLst>
          </p:cNvPr>
          <p:cNvSpPr>
            <a:spLocks noGrp="1"/>
          </p:cNvSpPr>
          <p:nvPr>
            <p:ph idx="1"/>
          </p:nvPr>
        </p:nvSpPr>
        <p:spPr/>
        <p:txBody>
          <a:bodyPr/>
          <a:lstStyle/>
          <a:p>
            <a:r>
              <a:rPr lang="en-US" dirty="0"/>
              <a:t>In the zeroshot setting, we have text NLU data for a new domain but no corresponding audio.</a:t>
            </a:r>
          </a:p>
          <a:p>
            <a:r>
              <a:rPr lang="en-US" dirty="0"/>
              <a:t>Since AT-AT is trained on both audio and text input data from multiple tasks, we hypothesize that it learns a shared audio-text space.</a:t>
            </a:r>
          </a:p>
          <a:p>
            <a:r>
              <a:rPr lang="en-US" dirty="0"/>
              <a:t>It can then be trained with text data from a new domain and we expect to see it generalize to audio from that domain.</a:t>
            </a:r>
          </a:p>
          <a:p>
            <a:endParaRPr lang="en-US" dirty="0"/>
          </a:p>
        </p:txBody>
      </p:sp>
    </p:spTree>
    <p:extLst>
      <p:ext uri="{BB962C8B-B14F-4D97-AF65-F5344CB8AC3E}">
        <p14:creationId xmlns:p14="http://schemas.microsoft.com/office/powerpoint/2010/main" val="17522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7432-02EE-CC49-8CB6-0D262D033657}"/>
              </a:ext>
            </a:extLst>
          </p:cNvPr>
          <p:cNvSpPr>
            <a:spLocks noGrp="1"/>
          </p:cNvSpPr>
          <p:nvPr>
            <p:ph type="title"/>
          </p:nvPr>
        </p:nvSpPr>
        <p:spPr/>
        <p:txBody>
          <a:bodyPr/>
          <a:lstStyle/>
          <a:p>
            <a:r>
              <a:rPr lang="en-US" dirty="0"/>
              <a:t>The shared audio-text space</a:t>
            </a:r>
          </a:p>
        </p:txBody>
      </p:sp>
      <p:sp>
        <p:nvSpPr>
          <p:cNvPr id="3" name="Content Placeholder 2">
            <a:extLst>
              <a:ext uri="{FF2B5EF4-FFF2-40B4-BE49-F238E27FC236}">
                <a16:creationId xmlns:a16="http://schemas.microsoft.com/office/drawing/2014/main" id="{D2442AB4-2EE3-2C4A-916C-62942ABE3F1B}"/>
              </a:ext>
            </a:extLst>
          </p:cNvPr>
          <p:cNvSpPr>
            <a:spLocks noGrp="1"/>
          </p:cNvSpPr>
          <p:nvPr>
            <p:ph idx="1"/>
          </p:nvPr>
        </p:nvSpPr>
        <p:spPr/>
        <p:txBody>
          <a:bodyPr/>
          <a:lstStyle/>
          <a:p>
            <a:r>
              <a:rPr lang="en-US" dirty="0"/>
              <a:t>The shared audio-text space is usually learned by explicitly forcing alignment such as an L2 penalty [Denisov et al. 2020]. This requires parallel audio-text data.</a:t>
            </a:r>
          </a:p>
          <a:p>
            <a:r>
              <a:rPr lang="en-US" dirty="0"/>
              <a:t>Furthermore, it also requires the speech signals to be chunked and aligned with words or word-pieces in the text.</a:t>
            </a:r>
          </a:p>
          <a:p>
            <a:r>
              <a:rPr lang="en-US" dirty="0"/>
              <a:t>Our approach requires neither. By constraining AT-AT to use a shared decoder, we inherently force the model to learn a shared audio-text latent space.  </a:t>
            </a:r>
          </a:p>
        </p:txBody>
      </p:sp>
      <p:sp>
        <p:nvSpPr>
          <p:cNvPr id="4" name="TextBox 3">
            <a:extLst>
              <a:ext uri="{FF2B5EF4-FFF2-40B4-BE49-F238E27FC236}">
                <a16:creationId xmlns:a16="http://schemas.microsoft.com/office/drawing/2014/main" id="{2F2EF753-4DA3-7046-83AB-617AA8F5B869}"/>
              </a:ext>
            </a:extLst>
          </p:cNvPr>
          <p:cNvSpPr txBox="1"/>
          <p:nvPr/>
        </p:nvSpPr>
        <p:spPr>
          <a:xfrm>
            <a:off x="3619073" y="6173400"/>
            <a:ext cx="8147013" cy="646331"/>
          </a:xfrm>
          <a:prstGeom prst="rect">
            <a:avLst/>
          </a:prstGeom>
          <a:noFill/>
        </p:spPr>
        <p:txBody>
          <a:bodyPr wrap="square" rtlCol="0">
            <a:spAutoFit/>
          </a:bodyPr>
          <a:lstStyle/>
          <a:p>
            <a:r>
              <a:rPr lang="en-US" sz="1200" dirty="0"/>
              <a:t>1. Pretrained semantic speech embeddings for end-to-end spoken language understanding via cross-modal teacher-student learning. Denisov et al. 2020. arXiv:2007.01836 [</a:t>
            </a:r>
            <a:r>
              <a:rPr lang="en-US" sz="1200" dirty="0" err="1"/>
              <a:t>cs.CL</a:t>
            </a:r>
            <a:r>
              <a:rPr lang="en-US" sz="1200" dirty="0"/>
              <a:t>]</a:t>
            </a:r>
          </a:p>
          <a:p>
            <a:endParaRPr lang="en-US" sz="1200" dirty="0"/>
          </a:p>
        </p:txBody>
      </p:sp>
    </p:spTree>
    <p:extLst>
      <p:ext uri="{BB962C8B-B14F-4D97-AF65-F5344CB8AC3E}">
        <p14:creationId xmlns:p14="http://schemas.microsoft.com/office/powerpoint/2010/main" val="349196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BF45-5C18-4C4C-A80F-2CFA2D094074}"/>
              </a:ext>
            </a:extLst>
          </p:cNvPr>
          <p:cNvSpPr>
            <a:spLocks noGrp="1"/>
          </p:cNvSpPr>
          <p:nvPr>
            <p:ph type="title"/>
          </p:nvPr>
        </p:nvSpPr>
        <p:spPr/>
        <p:txBody>
          <a:bodyPr/>
          <a:lstStyle/>
          <a:p>
            <a:r>
              <a:rPr lang="en-US" dirty="0"/>
              <a:t>AT-AT: Three phases</a:t>
            </a:r>
          </a:p>
        </p:txBody>
      </p:sp>
      <p:sp>
        <p:nvSpPr>
          <p:cNvPr id="3" name="Content Placeholder 2">
            <a:extLst>
              <a:ext uri="{FF2B5EF4-FFF2-40B4-BE49-F238E27FC236}">
                <a16:creationId xmlns:a16="http://schemas.microsoft.com/office/drawing/2014/main" id="{BC2C61F1-4F47-4A48-A2DB-90B2C901156B}"/>
              </a:ext>
            </a:extLst>
          </p:cNvPr>
          <p:cNvSpPr>
            <a:spLocks noGrp="1"/>
          </p:cNvSpPr>
          <p:nvPr>
            <p:ph idx="1"/>
          </p:nvPr>
        </p:nvSpPr>
        <p:spPr/>
        <p:txBody>
          <a:bodyPr/>
          <a:lstStyle/>
          <a:p>
            <a:r>
              <a:rPr lang="en-US" dirty="0"/>
              <a:t>Pretraining</a:t>
            </a:r>
          </a:p>
          <a:p>
            <a:r>
              <a:rPr lang="en-US" dirty="0"/>
              <a:t>Finetuning</a:t>
            </a:r>
          </a:p>
          <a:p>
            <a:r>
              <a:rPr lang="en-US" dirty="0"/>
              <a:t>Zero-shot learning</a:t>
            </a:r>
          </a:p>
        </p:txBody>
      </p:sp>
    </p:spTree>
    <p:extLst>
      <p:ext uri="{BB962C8B-B14F-4D97-AF65-F5344CB8AC3E}">
        <p14:creationId xmlns:p14="http://schemas.microsoft.com/office/powerpoint/2010/main" val="183011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AFADF-B87B-D04E-9382-C969570BD379}"/>
              </a:ext>
            </a:extLst>
          </p:cNvPr>
          <p:cNvSpPr>
            <a:spLocks noGrp="1"/>
          </p:cNvSpPr>
          <p:nvPr>
            <p:ph type="title"/>
          </p:nvPr>
        </p:nvSpPr>
        <p:spPr/>
        <p:txBody>
          <a:bodyPr/>
          <a:lstStyle/>
          <a:p>
            <a:r>
              <a:rPr lang="en-US" dirty="0"/>
              <a:t>AT-AT: Pretraining phase</a:t>
            </a:r>
          </a:p>
        </p:txBody>
      </p:sp>
      <p:sp>
        <p:nvSpPr>
          <p:cNvPr id="3" name="Content Placeholder 2">
            <a:extLst>
              <a:ext uri="{FF2B5EF4-FFF2-40B4-BE49-F238E27FC236}">
                <a16:creationId xmlns:a16="http://schemas.microsoft.com/office/drawing/2014/main" id="{D13BEC48-168A-714D-9B80-F2466D2BF776}"/>
              </a:ext>
            </a:extLst>
          </p:cNvPr>
          <p:cNvSpPr>
            <a:spLocks noGrp="1"/>
          </p:cNvSpPr>
          <p:nvPr>
            <p:ph idx="1"/>
          </p:nvPr>
        </p:nvSpPr>
        <p:spPr>
          <a:xfrm>
            <a:off x="838200" y="1690688"/>
            <a:ext cx="10515600" cy="4351338"/>
          </a:xfrm>
        </p:spPr>
        <p:txBody>
          <a:bodyPr/>
          <a:lstStyle/>
          <a:p>
            <a:r>
              <a:rPr lang="en-US" dirty="0"/>
              <a:t>The model is trained using all available data from multiple tasks such as ASR, SLU etc. The goal is to learn as much knowledge as possible.</a:t>
            </a:r>
          </a:p>
          <a:p>
            <a:r>
              <a:rPr lang="en-US" dirty="0"/>
              <a:t>The task label, which denoted which task is being performed, is passed as the BOS token while decoding.</a:t>
            </a:r>
          </a:p>
        </p:txBody>
      </p:sp>
      <p:graphicFrame>
        <p:nvGraphicFramePr>
          <p:cNvPr id="4" name="Content Placeholder 3">
            <a:extLst>
              <a:ext uri="{FF2B5EF4-FFF2-40B4-BE49-F238E27FC236}">
                <a16:creationId xmlns:a16="http://schemas.microsoft.com/office/drawing/2014/main" id="{EF966D73-683D-F840-974C-7368E5A443B9}"/>
              </a:ext>
            </a:extLst>
          </p:cNvPr>
          <p:cNvGraphicFramePr>
            <a:graphicFrameLocks/>
          </p:cNvGraphicFramePr>
          <p:nvPr>
            <p:extLst>
              <p:ext uri="{D42A27DB-BD31-4B8C-83A1-F6EECF244321}">
                <p14:modId xmlns:p14="http://schemas.microsoft.com/office/powerpoint/2010/main" val="178708215"/>
              </p:ext>
            </p:extLst>
          </p:nvPr>
        </p:nvGraphicFramePr>
        <p:xfrm>
          <a:off x="631693" y="3801458"/>
          <a:ext cx="11168008" cy="2595880"/>
        </p:xfrm>
        <a:graphic>
          <a:graphicData uri="http://schemas.openxmlformats.org/drawingml/2006/table">
            <a:tbl>
              <a:tblPr firstRow="1" bandRow="1">
                <a:tableStyleId>{5940675A-B579-460E-94D1-54222C63F5DA}</a:tableStyleId>
              </a:tblPr>
              <a:tblGrid>
                <a:gridCol w="3133617">
                  <a:extLst>
                    <a:ext uri="{9D8B030D-6E8A-4147-A177-3AD203B41FA5}">
                      <a16:colId xmlns:a16="http://schemas.microsoft.com/office/drawing/2014/main" val="2977002942"/>
                    </a:ext>
                  </a:extLst>
                </a:gridCol>
                <a:gridCol w="791110">
                  <a:extLst>
                    <a:ext uri="{9D8B030D-6E8A-4147-A177-3AD203B41FA5}">
                      <a16:colId xmlns:a16="http://schemas.microsoft.com/office/drawing/2014/main" val="582485077"/>
                    </a:ext>
                  </a:extLst>
                </a:gridCol>
                <a:gridCol w="7243281">
                  <a:extLst>
                    <a:ext uri="{9D8B030D-6E8A-4147-A177-3AD203B41FA5}">
                      <a16:colId xmlns:a16="http://schemas.microsoft.com/office/drawing/2014/main" val="2704308952"/>
                    </a:ext>
                  </a:extLst>
                </a:gridCol>
              </a:tblGrid>
              <a:tr h="370840">
                <a:tc>
                  <a:txBody>
                    <a:bodyPr/>
                    <a:lstStyle/>
                    <a:p>
                      <a:pPr algn="ctr"/>
                      <a:r>
                        <a:rPr lang="en-US" b="1" dirty="0"/>
                        <a:t>Source</a:t>
                      </a:r>
                    </a:p>
                  </a:txBody>
                  <a:tcPr>
                    <a:solidFill>
                      <a:srgbClr val="05CAFF">
                        <a:alpha val="50000"/>
                      </a:srgbClr>
                    </a:solidFill>
                  </a:tcPr>
                </a:tc>
                <a:tc>
                  <a:txBody>
                    <a:bodyPr/>
                    <a:lstStyle/>
                    <a:p>
                      <a:pPr algn="ctr"/>
                      <a:r>
                        <a:rPr lang="en-US" b="1" dirty="0"/>
                        <a:t>Task</a:t>
                      </a:r>
                    </a:p>
                  </a:txBody>
                  <a:tcPr>
                    <a:solidFill>
                      <a:srgbClr val="05CAFF">
                        <a:alpha val="50000"/>
                      </a:srgbClr>
                    </a:solidFill>
                  </a:tcPr>
                </a:tc>
                <a:tc>
                  <a:txBody>
                    <a:bodyPr/>
                    <a:lstStyle/>
                    <a:p>
                      <a:pPr algn="ctr"/>
                      <a:r>
                        <a:rPr lang="en-US" b="1" dirty="0"/>
                        <a:t>Target</a:t>
                      </a:r>
                    </a:p>
                  </a:txBody>
                  <a:tcPr>
                    <a:solidFill>
                      <a:srgbClr val="05CAFF">
                        <a:alpha val="50000"/>
                      </a:srgbClr>
                    </a:solidFill>
                  </a:tcPr>
                </a:tc>
                <a:extLst>
                  <a:ext uri="{0D108BD9-81ED-4DB2-BD59-A6C34878D82A}">
                    <a16:rowId xmlns:a16="http://schemas.microsoft.com/office/drawing/2014/main" val="1079710076"/>
                  </a:ext>
                </a:extLst>
              </a:tr>
              <a:tr h="370840">
                <a:tc>
                  <a:txBody>
                    <a:bodyPr/>
                    <a:lstStyle/>
                    <a:p>
                      <a:pPr algn="ctr"/>
                      <a:r>
                        <a:rPr lang="en-US" dirty="0"/>
                        <a:t>Audio1.wav</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dirty="0">
                          <a:effectLst/>
                        </a:rPr>
                        <a:t>ASR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dirty="0">
                          <a:effectLst/>
                        </a:rPr>
                        <a:t>play the latest hit songs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378003257"/>
                  </a:ext>
                </a:extLst>
              </a:tr>
              <a:tr h="370840">
                <a:tc>
                  <a:txBody>
                    <a:bodyPr/>
                    <a:lstStyle/>
                    <a:p>
                      <a:pPr algn="ctr"/>
                      <a:r>
                        <a:rPr lang="en-US" dirty="0"/>
                        <a:t>Audio2.wav</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effectLst/>
                        </a:rPr>
                        <a:t>ASR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effectLst/>
                        </a:rPr>
                        <a:t>let’s listen to early nineties hip hop songs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68024860"/>
                  </a:ext>
                </a:extLst>
              </a:tr>
              <a:tr h="370840">
                <a:tc>
                  <a:txBody>
                    <a:bodyPr/>
                    <a:lstStyle/>
                    <a:p>
                      <a:pPr algn="ctr"/>
                      <a:r>
                        <a:rPr lang="en-US" dirty="0"/>
                        <a:t>Audio3.wav</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effectLst/>
                        </a:rPr>
                        <a:t>SLU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effectLst/>
                        </a:rPr>
                        <a:t>PlayStation( play StationName(ninety-three f m )StationName)PlayStation</a:t>
                      </a: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12148408"/>
                  </a:ext>
                </a:extLst>
              </a:tr>
              <a:tr h="370840">
                <a:tc>
                  <a:txBody>
                    <a:bodyPr/>
                    <a:lstStyle/>
                    <a:p>
                      <a:pPr algn="ctr"/>
                      <a:r>
                        <a:rPr lang="en-US" dirty="0"/>
                        <a:t>Audio4.wav</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effectLst/>
                        </a:rPr>
                        <a:t>ASR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effectLst/>
                        </a:rPr>
                        <a:t>skip this song</a:t>
                      </a: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70830639"/>
                  </a:ext>
                </a:extLst>
              </a:tr>
              <a:tr h="370840">
                <a:tc>
                  <a:txBody>
                    <a:bodyPr/>
                    <a:lstStyle/>
                    <a:p>
                      <a:pPr algn="ctr"/>
                      <a:r>
                        <a:rPr lang="en-US" dirty="0"/>
                        <a:t>Audio5.wav</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effectLst/>
                        </a:rPr>
                        <a:t>SLU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effectLst/>
                        </a:rPr>
                        <a:t>PlayMusic( play ArtistName( the weeknd )ArtistName )PlayMusic</a:t>
                      </a: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94137533"/>
                  </a:ext>
                </a:extLst>
              </a:tr>
              <a:tr h="370840">
                <a:tc>
                  <a:txBody>
                    <a:bodyPr/>
                    <a:lstStyle/>
                    <a:p>
                      <a:pPr algn="ctr"/>
                      <a:r>
                        <a:rPr lang="en-US" dirty="0"/>
                        <a:t>…</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effectLst/>
                        </a:rPr>
                        <a:t>….</a:t>
                      </a: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529923"/>
                  </a:ext>
                </a:extLst>
              </a:tr>
            </a:tbl>
          </a:graphicData>
        </a:graphic>
      </p:graphicFrame>
    </p:spTree>
    <p:extLst>
      <p:ext uri="{BB962C8B-B14F-4D97-AF65-F5344CB8AC3E}">
        <p14:creationId xmlns:p14="http://schemas.microsoft.com/office/powerpoint/2010/main" val="73309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EC3E-BC55-314D-B4B5-30CF46773627}"/>
              </a:ext>
            </a:extLst>
          </p:cNvPr>
          <p:cNvSpPr>
            <a:spLocks noGrp="1"/>
          </p:cNvSpPr>
          <p:nvPr>
            <p:ph type="title"/>
          </p:nvPr>
        </p:nvSpPr>
        <p:spPr/>
        <p:txBody>
          <a:bodyPr/>
          <a:lstStyle/>
          <a:p>
            <a:r>
              <a:rPr lang="en-US" dirty="0"/>
              <a:t>AT-AT: Finetuning phase</a:t>
            </a:r>
          </a:p>
        </p:txBody>
      </p:sp>
      <p:sp>
        <p:nvSpPr>
          <p:cNvPr id="3" name="Content Placeholder 2">
            <a:extLst>
              <a:ext uri="{FF2B5EF4-FFF2-40B4-BE49-F238E27FC236}">
                <a16:creationId xmlns:a16="http://schemas.microsoft.com/office/drawing/2014/main" id="{3B0671F4-1006-2E4C-98C4-2CB278346DE3}"/>
              </a:ext>
            </a:extLst>
          </p:cNvPr>
          <p:cNvSpPr>
            <a:spLocks noGrp="1"/>
          </p:cNvSpPr>
          <p:nvPr>
            <p:ph idx="1"/>
          </p:nvPr>
        </p:nvSpPr>
        <p:spPr/>
        <p:txBody>
          <a:bodyPr/>
          <a:lstStyle/>
          <a:p>
            <a:r>
              <a:rPr lang="en-US" dirty="0"/>
              <a:t>In this phase, we simply continue training AT-AT on a specific downstream task that we want to evaluate on. </a:t>
            </a:r>
          </a:p>
          <a:p>
            <a:r>
              <a:rPr lang="en-US" dirty="0"/>
              <a:t>This is done with gradual unfreezing with different learning rate multipliers to prevent any catastrophic forgetting.</a:t>
            </a:r>
          </a:p>
        </p:txBody>
      </p:sp>
    </p:spTree>
    <p:extLst>
      <p:ext uri="{BB962C8B-B14F-4D97-AF65-F5344CB8AC3E}">
        <p14:creationId xmlns:p14="http://schemas.microsoft.com/office/powerpoint/2010/main" val="214399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A65F-745B-6A4D-A866-CD39E24AF9B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E4C21E3-2E65-8041-BC36-04B2FD479319}"/>
              </a:ext>
            </a:extLst>
          </p:cNvPr>
          <p:cNvSpPr>
            <a:spLocks noGrp="1"/>
          </p:cNvSpPr>
          <p:nvPr>
            <p:ph idx="1"/>
          </p:nvPr>
        </p:nvSpPr>
        <p:spPr/>
        <p:txBody>
          <a:bodyPr/>
          <a:lstStyle/>
          <a:p>
            <a:r>
              <a:rPr lang="en-US" dirty="0"/>
              <a:t>Spoken Language Understanding (SLU)</a:t>
            </a:r>
          </a:p>
          <a:p>
            <a:r>
              <a:rPr lang="en-US" dirty="0"/>
              <a:t>Motivation for End-to-End SLU</a:t>
            </a:r>
          </a:p>
          <a:p>
            <a:r>
              <a:rPr lang="en-US" dirty="0"/>
              <a:t>Our Problem Statement</a:t>
            </a:r>
          </a:p>
          <a:p>
            <a:r>
              <a:rPr lang="en-US" dirty="0"/>
              <a:t>Background</a:t>
            </a:r>
          </a:p>
          <a:p>
            <a:r>
              <a:rPr lang="en-US" dirty="0"/>
              <a:t>The AT-AT Model</a:t>
            </a:r>
          </a:p>
          <a:p>
            <a:r>
              <a:rPr lang="en-US" dirty="0"/>
              <a:t>Evaluation</a:t>
            </a:r>
          </a:p>
          <a:p>
            <a:r>
              <a:rPr lang="en-US" dirty="0"/>
              <a:t>Conclusion</a:t>
            </a:r>
          </a:p>
          <a:p>
            <a:endParaRPr lang="en-US" dirty="0"/>
          </a:p>
        </p:txBody>
      </p:sp>
    </p:spTree>
    <p:extLst>
      <p:ext uri="{BB962C8B-B14F-4D97-AF65-F5344CB8AC3E}">
        <p14:creationId xmlns:p14="http://schemas.microsoft.com/office/powerpoint/2010/main" val="254755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AAA2-529E-1847-93BA-A3619B211452}"/>
              </a:ext>
            </a:extLst>
          </p:cNvPr>
          <p:cNvSpPr>
            <a:spLocks noGrp="1"/>
          </p:cNvSpPr>
          <p:nvPr>
            <p:ph type="title"/>
          </p:nvPr>
        </p:nvSpPr>
        <p:spPr/>
        <p:txBody>
          <a:bodyPr/>
          <a:lstStyle/>
          <a:p>
            <a:r>
              <a:rPr lang="en-US" dirty="0"/>
              <a:t>AT-AT: Zeroshot phase</a:t>
            </a:r>
          </a:p>
        </p:txBody>
      </p:sp>
      <p:sp>
        <p:nvSpPr>
          <p:cNvPr id="3" name="Content Placeholder 2">
            <a:extLst>
              <a:ext uri="{FF2B5EF4-FFF2-40B4-BE49-F238E27FC236}">
                <a16:creationId xmlns:a16="http://schemas.microsoft.com/office/drawing/2014/main" id="{06DF305D-C6E3-9A4A-AFAB-62F276DBFE64}"/>
              </a:ext>
            </a:extLst>
          </p:cNvPr>
          <p:cNvSpPr>
            <a:spLocks noGrp="1"/>
          </p:cNvSpPr>
          <p:nvPr>
            <p:ph idx="1"/>
          </p:nvPr>
        </p:nvSpPr>
        <p:spPr/>
        <p:txBody>
          <a:bodyPr/>
          <a:lstStyle/>
          <a:p>
            <a:r>
              <a:rPr lang="en-US" dirty="0"/>
              <a:t>The zeroshot approach is inherently supported by AT-AT due to its design. If the model was trained with at least one audio and one text task in the pretraining phase, it already learns a shared audio-text representation.</a:t>
            </a:r>
          </a:p>
          <a:p>
            <a:r>
              <a:rPr lang="en-US" dirty="0"/>
              <a:t>So, this phase is simply finetuning with text data from a new domain.</a:t>
            </a:r>
          </a:p>
        </p:txBody>
      </p:sp>
    </p:spTree>
    <p:extLst>
      <p:ext uri="{BB962C8B-B14F-4D97-AF65-F5344CB8AC3E}">
        <p14:creationId xmlns:p14="http://schemas.microsoft.com/office/powerpoint/2010/main" val="194546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008F-19D0-D145-AC36-014AFADC11C5}"/>
              </a:ext>
            </a:extLst>
          </p:cNvPr>
          <p:cNvSpPr>
            <a:spLocks noGrp="1"/>
          </p:cNvSpPr>
          <p:nvPr>
            <p:ph type="title"/>
          </p:nvPr>
        </p:nvSpPr>
        <p:spPr/>
        <p:txBody>
          <a:bodyPr/>
          <a:lstStyle/>
          <a:p>
            <a:r>
              <a:rPr lang="en-US" dirty="0"/>
              <a:t>Zeroshot with Text-to-Speech systems</a:t>
            </a:r>
          </a:p>
        </p:txBody>
      </p:sp>
      <p:sp>
        <p:nvSpPr>
          <p:cNvPr id="3" name="Content Placeholder 2">
            <a:extLst>
              <a:ext uri="{FF2B5EF4-FFF2-40B4-BE49-F238E27FC236}">
                <a16:creationId xmlns:a16="http://schemas.microsoft.com/office/drawing/2014/main" id="{6881B704-68B6-5B4E-B35B-98D0E4C48EB5}"/>
              </a:ext>
            </a:extLst>
          </p:cNvPr>
          <p:cNvSpPr>
            <a:spLocks noGrp="1"/>
          </p:cNvSpPr>
          <p:nvPr>
            <p:ph idx="1"/>
          </p:nvPr>
        </p:nvSpPr>
        <p:spPr/>
        <p:txBody>
          <a:bodyPr/>
          <a:lstStyle/>
          <a:p>
            <a:r>
              <a:rPr lang="en-US" dirty="0"/>
              <a:t>Another way to perform the zeroshot end-to-end SLU is to convert the text input data into audio data using a Text-to-Speech (TTS) system.</a:t>
            </a:r>
          </a:p>
          <a:p>
            <a:r>
              <a:rPr lang="en-US" dirty="0"/>
              <a:t>We can then use this synthetically generated audio data to train an E2E model.</a:t>
            </a:r>
          </a:p>
          <a:p>
            <a:r>
              <a:rPr lang="en-US" dirty="0"/>
              <a:t>AT-AT works without access to any TTS system. </a:t>
            </a:r>
          </a:p>
          <a:p>
            <a:r>
              <a:rPr lang="en-US" dirty="0"/>
              <a:t>It can also work along with it because we can simply add the synthetic audio data to the finetuning phase.</a:t>
            </a:r>
          </a:p>
        </p:txBody>
      </p:sp>
    </p:spTree>
    <p:extLst>
      <p:ext uri="{BB962C8B-B14F-4D97-AF65-F5344CB8AC3E}">
        <p14:creationId xmlns:p14="http://schemas.microsoft.com/office/powerpoint/2010/main" val="14763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F4E42-96E2-054E-B20E-52B987C78F11}"/>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111A0D42-E087-FD4A-92A6-96A8F766382D}"/>
              </a:ext>
            </a:extLst>
          </p:cNvPr>
          <p:cNvSpPr>
            <a:spLocks noGrp="1"/>
          </p:cNvSpPr>
          <p:nvPr>
            <p:ph idx="1"/>
          </p:nvPr>
        </p:nvSpPr>
        <p:spPr/>
        <p:txBody>
          <a:bodyPr/>
          <a:lstStyle/>
          <a:p>
            <a:r>
              <a:rPr lang="en-US" dirty="0"/>
              <a:t>AT-AT in Low Resource Settings</a:t>
            </a:r>
          </a:p>
          <a:p>
            <a:r>
              <a:rPr lang="en-US" dirty="0"/>
              <a:t>Building better E2E Models with AT-AT</a:t>
            </a:r>
          </a:p>
          <a:p>
            <a:r>
              <a:rPr lang="en-US" dirty="0"/>
              <a:t>AT-AT on Public Datasets</a:t>
            </a:r>
          </a:p>
          <a:p>
            <a:r>
              <a:rPr lang="en-US" dirty="0"/>
              <a:t>Zeroshot E2E with AT-AT</a:t>
            </a:r>
          </a:p>
        </p:txBody>
      </p:sp>
    </p:spTree>
    <p:extLst>
      <p:ext uri="{BB962C8B-B14F-4D97-AF65-F5344CB8AC3E}">
        <p14:creationId xmlns:p14="http://schemas.microsoft.com/office/powerpoint/2010/main" val="3457386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DDC6-6EFA-DD42-8726-A6DCB2CD2155}"/>
              </a:ext>
            </a:extLst>
          </p:cNvPr>
          <p:cNvSpPr>
            <a:spLocks noGrp="1"/>
          </p:cNvSpPr>
          <p:nvPr>
            <p:ph type="title"/>
          </p:nvPr>
        </p:nvSpPr>
        <p:spPr/>
        <p:txBody>
          <a:bodyPr/>
          <a:lstStyle/>
          <a:p>
            <a:r>
              <a:rPr lang="en-US" dirty="0"/>
              <a:t>AT-AT in Low Resource Settings</a:t>
            </a:r>
          </a:p>
        </p:txBody>
      </p:sp>
      <p:sp>
        <p:nvSpPr>
          <p:cNvPr id="3" name="Content Placeholder 2">
            <a:extLst>
              <a:ext uri="{FF2B5EF4-FFF2-40B4-BE49-F238E27FC236}">
                <a16:creationId xmlns:a16="http://schemas.microsoft.com/office/drawing/2014/main" id="{544DB321-35F2-5643-8F2D-6B813743BC8F}"/>
              </a:ext>
            </a:extLst>
          </p:cNvPr>
          <p:cNvSpPr>
            <a:spLocks noGrp="1"/>
          </p:cNvSpPr>
          <p:nvPr>
            <p:ph idx="1"/>
          </p:nvPr>
        </p:nvSpPr>
        <p:spPr>
          <a:xfrm>
            <a:off x="838200" y="1639362"/>
            <a:ext cx="10515600" cy="4351338"/>
          </a:xfrm>
        </p:spPr>
        <p:txBody>
          <a:bodyPr/>
          <a:lstStyle/>
          <a:p>
            <a:r>
              <a:rPr lang="en-US" dirty="0"/>
              <a:t>We sample utterances from the user traffic of Alexa. This is done in compliance with user privacy commitments.</a:t>
            </a:r>
          </a:p>
        </p:txBody>
      </p:sp>
      <p:pic>
        <p:nvPicPr>
          <p:cNvPr id="4" name="Graphic 3" descr="Database">
            <a:extLst>
              <a:ext uri="{FF2B5EF4-FFF2-40B4-BE49-F238E27FC236}">
                <a16:creationId xmlns:a16="http://schemas.microsoft.com/office/drawing/2014/main" id="{DE9A8046-7B3E-DC40-8740-76FED53929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4506" y="3922878"/>
            <a:ext cx="1868876" cy="1868876"/>
          </a:xfrm>
          <a:prstGeom prst="rect">
            <a:avLst/>
          </a:prstGeom>
        </p:spPr>
      </p:pic>
      <p:sp>
        <p:nvSpPr>
          <p:cNvPr id="5" name="TextBox 4">
            <a:extLst>
              <a:ext uri="{FF2B5EF4-FFF2-40B4-BE49-F238E27FC236}">
                <a16:creationId xmlns:a16="http://schemas.microsoft.com/office/drawing/2014/main" id="{D4303D0A-CC44-694C-9D2D-49874C958E08}"/>
              </a:ext>
            </a:extLst>
          </p:cNvPr>
          <p:cNvSpPr txBox="1"/>
          <p:nvPr/>
        </p:nvSpPr>
        <p:spPr>
          <a:xfrm>
            <a:off x="977932" y="5663972"/>
            <a:ext cx="3133743" cy="923330"/>
          </a:xfrm>
          <a:prstGeom prst="rect">
            <a:avLst/>
          </a:prstGeom>
          <a:noFill/>
        </p:spPr>
        <p:txBody>
          <a:bodyPr wrap="none" rtlCol="0">
            <a:spAutoFit/>
          </a:bodyPr>
          <a:lstStyle/>
          <a:p>
            <a:pPr algn="ctr"/>
            <a:r>
              <a:rPr lang="en-US" b="1" dirty="0"/>
              <a:t>Music Data</a:t>
            </a:r>
            <a:br>
              <a:rPr lang="en-US" dirty="0"/>
            </a:br>
            <a:r>
              <a:rPr lang="en-US" dirty="0"/>
              <a:t>Speech/Transcription/SLU</a:t>
            </a:r>
            <a:br>
              <a:rPr lang="en-US" dirty="0"/>
            </a:br>
            <a:r>
              <a:rPr lang="en-US" dirty="0"/>
              <a:t>3.3M Train, 98k Valid, 125k Test</a:t>
            </a:r>
          </a:p>
        </p:txBody>
      </p:sp>
      <p:pic>
        <p:nvPicPr>
          <p:cNvPr id="6" name="Graphic 5" descr="Database">
            <a:extLst>
              <a:ext uri="{FF2B5EF4-FFF2-40B4-BE49-F238E27FC236}">
                <a16:creationId xmlns:a16="http://schemas.microsoft.com/office/drawing/2014/main" id="{8DC0974A-398C-674F-9A2A-EF8D914BE6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58999" y="2511213"/>
            <a:ext cx="1685242" cy="1685242"/>
          </a:xfrm>
          <a:prstGeom prst="rect">
            <a:avLst/>
          </a:prstGeom>
        </p:spPr>
      </p:pic>
      <p:sp>
        <p:nvSpPr>
          <p:cNvPr id="7" name="TextBox 6">
            <a:extLst>
              <a:ext uri="{FF2B5EF4-FFF2-40B4-BE49-F238E27FC236}">
                <a16:creationId xmlns:a16="http://schemas.microsoft.com/office/drawing/2014/main" id="{22D5CD6F-1043-8041-A96D-FF5F865F808B}"/>
              </a:ext>
            </a:extLst>
          </p:cNvPr>
          <p:cNvSpPr txBox="1"/>
          <p:nvPr/>
        </p:nvSpPr>
        <p:spPr>
          <a:xfrm>
            <a:off x="4229757" y="4036872"/>
            <a:ext cx="2143727" cy="923330"/>
          </a:xfrm>
          <a:prstGeom prst="rect">
            <a:avLst/>
          </a:prstGeom>
          <a:noFill/>
        </p:spPr>
        <p:txBody>
          <a:bodyPr wrap="none" rtlCol="0">
            <a:spAutoFit/>
          </a:bodyPr>
          <a:lstStyle/>
          <a:p>
            <a:pPr algn="ctr"/>
            <a:r>
              <a:rPr lang="en-US" b="1" dirty="0"/>
              <a:t>Full Data</a:t>
            </a:r>
            <a:br>
              <a:rPr lang="en-US" b="1" dirty="0"/>
            </a:br>
            <a:r>
              <a:rPr lang="en-US" dirty="0"/>
              <a:t>100% Speech-SLU</a:t>
            </a:r>
            <a:br>
              <a:rPr lang="en-US" dirty="0"/>
            </a:br>
            <a:r>
              <a:rPr lang="en-US" dirty="0"/>
              <a:t>3.3M Train, 98k Valid</a:t>
            </a:r>
          </a:p>
        </p:txBody>
      </p:sp>
      <p:cxnSp>
        <p:nvCxnSpPr>
          <p:cNvPr id="8" name="Straight Arrow Connector 7">
            <a:extLst>
              <a:ext uri="{FF2B5EF4-FFF2-40B4-BE49-F238E27FC236}">
                <a16:creationId xmlns:a16="http://schemas.microsoft.com/office/drawing/2014/main" id="{9D810C55-A085-A740-9539-5F528C228DD8}"/>
              </a:ext>
            </a:extLst>
          </p:cNvPr>
          <p:cNvCxnSpPr>
            <a:cxnSpLocks/>
          </p:cNvCxnSpPr>
          <p:nvPr/>
        </p:nvCxnSpPr>
        <p:spPr>
          <a:xfrm>
            <a:off x="3375397" y="5289963"/>
            <a:ext cx="37009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Graphic 8" descr="Database">
            <a:extLst>
              <a:ext uri="{FF2B5EF4-FFF2-40B4-BE49-F238E27FC236}">
                <a16:creationId xmlns:a16="http://schemas.microsoft.com/office/drawing/2014/main" id="{20FA0FB1-DF18-7C4A-8589-8F3AC94A7E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6326" y="4670299"/>
            <a:ext cx="965192" cy="965192"/>
          </a:xfrm>
          <a:prstGeom prst="rect">
            <a:avLst/>
          </a:prstGeom>
        </p:spPr>
      </p:pic>
      <p:sp>
        <p:nvSpPr>
          <p:cNvPr id="10" name="TextBox 9">
            <a:extLst>
              <a:ext uri="{FF2B5EF4-FFF2-40B4-BE49-F238E27FC236}">
                <a16:creationId xmlns:a16="http://schemas.microsoft.com/office/drawing/2014/main" id="{F77280B4-9F1A-A247-AEA5-C94D69F54EA6}"/>
              </a:ext>
            </a:extLst>
          </p:cNvPr>
          <p:cNvSpPr txBox="1"/>
          <p:nvPr/>
        </p:nvSpPr>
        <p:spPr>
          <a:xfrm>
            <a:off x="6611986" y="5585609"/>
            <a:ext cx="1993045" cy="923330"/>
          </a:xfrm>
          <a:prstGeom prst="rect">
            <a:avLst/>
          </a:prstGeom>
          <a:noFill/>
        </p:spPr>
        <p:txBody>
          <a:bodyPr wrap="none" rtlCol="0">
            <a:spAutoFit/>
          </a:bodyPr>
          <a:lstStyle/>
          <a:p>
            <a:pPr algn="ctr"/>
            <a:r>
              <a:rPr lang="en-US" b="1" dirty="0"/>
              <a:t>Limited Data</a:t>
            </a:r>
            <a:br>
              <a:rPr lang="en-US" b="1" dirty="0"/>
            </a:br>
            <a:r>
              <a:rPr lang="en-US" dirty="0"/>
              <a:t>10% Speech-SLU</a:t>
            </a:r>
            <a:br>
              <a:rPr lang="en-US" dirty="0"/>
            </a:br>
            <a:r>
              <a:rPr lang="en-US" dirty="0"/>
              <a:t>330k Train, 9k Valid</a:t>
            </a:r>
          </a:p>
        </p:txBody>
      </p:sp>
      <p:pic>
        <p:nvPicPr>
          <p:cNvPr id="11" name="Graphic 10" descr="Database">
            <a:extLst>
              <a:ext uri="{FF2B5EF4-FFF2-40B4-BE49-F238E27FC236}">
                <a16:creationId xmlns:a16="http://schemas.microsoft.com/office/drawing/2014/main" id="{36810DC1-EDE9-D844-B450-DC51C29688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82002" y="2891400"/>
            <a:ext cx="1597880" cy="1597880"/>
          </a:xfrm>
          <a:prstGeom prst="rect">
            <a:avLst/>
          </a:prstGeom>
        </p:spPr>
      </p:pic>
      <p:sp>
        <p:nvSpPr>
          <p:cNvPr id="12" name="TextBox 11">
            <a:extLst>
              <a:ext uri="{FF2B5EF4-FFF2-40B4-BE49-F238E27FC236}">
                <a16:creationId xmlns:a16="http://schemas.microsoft.com/office/drawing/2014/main" id="{E2DD8FC9-8746-5044-A615-2A22EA8D5201}"/>
              </a:ext>
            </a:extLst>
          </p:cNvPr>
          <p:cNvSpPr txBox="1"/>
          <p:nvPr/>
        </p:nvSpPr>
        <p:spPr>
          <a:xfrm>
            <a:off x="8462178" y="4366633"/>
            <a:ext cx="2605970" cy="923330"/>
          </a:xfrm>
          <a:prstGeom prst="rect">
            <a:avLst/>
          </a:prstGeom>
          <a:noFill/>
        </p:spPr>
        <p:txBody>
          <a:bodyPr wrap="none" rtlCol="0">
            <a:spAutoFit/>
          </a:bodyPr>
          <a:lstStyle/>
          <a:p>
            <a:pPr algn="ctr"/>
            <a:r>
              <a:rPr lang="en-US" b="1" dirty="0"/>
              <a:t>ASR Data</a:t>
            </a:r>
            <a:br>
              <a:rPr lang="en-US" b="1" dirty="0"/>
            </a:br>
            <a:r>
              <a:rPr lang="en-US" dirty="0"/>
              <a:t>90% Speech-Transcription</a:t>
            </a:r>
            <a:br>
              <a:rPr lang="en-US" dirty="0"/>
            </a:br>
            <a:r>
              <a:rPr lang="en-US" dirty="0"/>
              <a:t>3M Train, 90k Valid</a:t>
            </a:r>
          </a:p>
        </p:txBody>
      </p:sp>
      <p:cxnSp>
        <p:nvCxnSpPr>
          <p:cNvPr id="13" name="Elbow Connector 12">
            <a:extLst>
              <a:ext uri="{FF2B5EF4-FFF2-40B4-BE49-F238E27FC236}">
                <a16:creationId xmlns:a16="http://schemas.microsoft.com/office/drawing/2014/main" id="{FDB13F5E-FE20-0441-954C-52C05F29DCB5}"/>
              </a:ext>
            </a:extLst>
          </p:cNvPr>
          <p:cNvCxnSpPr>
            <a:cxnSpLocks/>
            <a:endCxn id="11" idx="1"/>
          </p:cNvCxnSpPr>
          <p:nvPr/>
        </p:nvCxnSpPr>
        <p:spPr>
          <a:xfrm flipV="1">
            <a:off x="3375397" y="3690340"/>
            <a:ext cx="5506605" cy="1438032"/>
          </a:xfrm>
          <a:prstGeom prst="bentConnector3">
            <a:avLst>
              <a:gd name="adj1" fmla="val 58023"/>
            </a:avLst>
          </a:prstGeom>
          <a:ln>
            <a:tailEnd type="triangle"/>
          </a:ln>
        </p:spPr>
        <p:style>
          <a:lnRef idx="1">
            <a:schemeClr val="dk1"/>
          </a:lnRef>
          <a:fillRef idx="0">
            <a:schemeClr val="dk1"/>
          </a:fillRef>
          <a:effectRef idx="0">
            <a:schemeClr val="dk1"/>
          </a:effectRef>
          <a:fontRef idx="minor">
            <a:schemeClr val="tx1"/>
          </a:fontRef>
        </p:style>
      </p:cxnSp>
      <p:cxnSp>
        <p:nvCxnSpPr>
          <p:cNvPr id="14" name="Elbow Connector 13">
            <a:extLst>
              <a:ext uri="{FF2B5EF4-FFF2-40B4-BE49-F238E27FC236}">
                <a16:creationId xmlns:a16="http://schemas.microsoft.com/office/drawing/2014/main" id="{4874486A-E5B8-6148-8490-873476E5D801}"/>
              </a:ext>
            </a:extLst>
          </p:cNvPr>
          <p:cNvCxnSpPr>
            <a:cxnSpLocks/>
            <a:stCxn id="4" idx="0"/>
          </p:cNvCxnSpPr>
          <p:nvPr/>
        </p:nvCxnSpPr>
        <p:spPr>
          <a:xfrm rot="5400000" flipH="1" flipV="1">
            <a:off x="3278761" y="2604017"/>
            <a:ext cx="569044" cy="206867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16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48E5-F898-124D-B959-23C421694159}"/>
              </a:ext>
            </a:extLst>
          </p:cNvPr>
          <p:cNvSpPr>
            <a:spLocks noGrp="1"/>
          </p:cNvSpPr>
          <p:nvPr>
            <p:ph type="title"/>
          </p:nvPr>
        </p:nvSpPr>
        <p:spPr/>
        <p:txBody>
          <a:bodyPr/>
          <a:lstStyle/>
          <a:p>
            <a:r>
              <a:rPr lang="en-US" dirty="0"/>
              <a:t>Results</a:t>
            </a:r>
          </a:p>
        </p:txBody>
      </p:sp>
      <p:pic>
        <p:nvPicPr>
          <p:cNvPr id="5" name="Picture 4" descr="Table&#10;&#10;Description automatically generated">
            <a:extLst>
              <a:ext uri="{FF2B5EF4-FFF2-40B4-BE49-F238E27FC236}">
                <a16:creationId xmlns:a16="http://schemas.microsoft.com/office/drawing/2014/main" id="{D692004E-E862-8649-ABA6-E12BCBAB8D58}"/>
              </a:ext>
            </a:extLst>
          </p:cNvPr>
          <p:cNvPicPr>
            <a:picLocks noChangeAspect="1"/>
          </p:cNvPicPr>
          <p:nvPr/>
        </p:nvPicPr>
        <p:blipFill rotWithShape="1">
          <a:blip r:embed="rId3"/>
          <a:srcRect b="18006"/>
          <a:stretch/>
        </p:blipFill>
        <p:spPr>
          <a:xfrm>
            <a:off x="3492500" y="2324100"/>
            <a:ext cx="5207000" cy="1811895"/>
          </a:xfrm>
          <a:prstGeom prst="rect">
            <a:avLst/>
          </a:prstGeom>
        </p:spPr>
      </p:pic>
      <p:cxnSp>
        <p:nvCxnSpPr>
          <p:cNvPr id="7" name="Straight Arrow Connector 6">
            <a:extLst>
              <a:ext uri="{FF2B5EF4-FFF2-40B4-BE49-F238E27FC236}">
                <a16:creationId xmlns:a16="http://schemas.microsoft.com/office/drawing/2014/main" id="{E4686D82-4AD9-0643-B70E-BE745A004F6A}"/>
              </a:ext>
            </a:extLst>
          </p:cNvPr>
          <p:cNvCxnSpPr/>
          <p:nvPr/>
        </p:nvCxnSpPr>
        <p:spPr>
          <a:xfrm>
            <a:off x="2669458" y="3023419"/>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EC0FFE89-618A-0641-B8D7-4C648419FCED}"/>
              </a:ext>
            </a:extLst>
          </p:cNvPr>
          <p:cNvCxnSpPr/>
          <p:nvPr/>
        </p:nvCxnSpPr>
        <p:spPr>
          <a:xfrm>
            <a:off x="2669458" y="3279058"/>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2267036C-65CF-6D45-B7EA-B8231EF99713}"/>
              </a:ext>
            </a:extLst>
          </p:cNvPr>
          <p:cNvCxnSpPr/>
          <p:nvPr/>
        </p:nvCxnSpPr>
        <p:spPr>
          <a:xfrm>
            <a:off x="2669458" y="3736258"/>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718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B4F9-1FDB-7643-830C-3458EF183518}"/>
              </a:ext>
            </a:extLst>
          </p:cNvPr>
          <p:cNvSpPr>
            <a:spLocks noGrp="1"/>
          </p:cNvSpPr>
          <p:nvPr>
            <p:ph type="title"/>
          </p:nvPr>
        </p:nvSpPr>
        <p:spPr/>
        <p:txBody>
          <a:bodyPr/>
          <a:lstStyle/>
          <a:p>
            <a:r>
              <a:rPr lang="en-US" dirty="0"/>
              <a:t>Building better E2E Models with AT-AT</a:t>
            </a:r>
          </a:p>
        </p:txBody>
      </p:sp>
      <p:sp>
        <p:nvSpPr>
          <p:cNvPr id="3" name="Content Placeholder 2">
            <a:extLst>
              <a:ext uri="{FF2B5EF4-FFF2-40B4-BE49-F238E27FC236}">
                <a16:creationId xmlns:a16="http://schemas.microsoft.com/office/drawing/2014/main" id="{177D7594-934F-D14C-9D67-4FD59421B976}"/>
              </a:ext>
            </a:extLst>
          </p:cNvPr>
          <p:cNvSpPr>
            <a:spLocks noGrp="1"/>
          </p:cNvSpPr>
          <p:nvPr>
            <p:ph idx="1"/>
          </p:nvPr>
        </p:nvSpPr>
        <p:spPr/>
        <p:txBody>
          <a:bodyPr/>
          <a:lstStyle/>
          <a:p>
            <a:r>
              <a:rPr lang="en-US" dirty="0"/>
              <a:t>Here, we want to use the full music dataset from the previous experiment and add external data from other sources to see if we can improve performance.</a:t>
            </a:r>
          </a:p>
          <a:p>
            <a:r>
              <a:rPr lang="en-US" dirty="0"/>
              <a:t>We pretrain AT-AT with 3 tasks: SLU, ASR, MLM.</a:t>
            </a:r>
          </a:p>
          <a:p>
            <a:r>
              <a:rPr lang="en-US" dirty="0"/>
              <a:t>We use ASR data from LibriSpeech [Pananyatov et al. 2015]. It consists of ~ 1000 hours of data of multiple speakers reading books from the LibriVox project.</a:t>
            </a:r>
          </a:p>
          <a:p>
            <a:r>
              <a:rPr lang="en-US" dirty="0"/>
              <a:t>We construct MLM data also from LibriSpeech by using a third-party aligner tool called Gentle</a:t>
            </a:r>
          </a:p>
        </p:txBody>
      </p:sp>
      <p:sp>
        <p:nvSpPr>
          <p:cNvPr id="4" name="TextBox 3">
            <a:extLst>
              <a:ext uri="{FF2B5EF4-FFF2-40B4-BE49-F238E27FC236}">
                <a16:creationId xmlns:a16="http://schemas.microsoft.com/office/drawing/2014/main" id="{D19B89ED-927C-8E41-86E3-4C5FA4F9422E}"/>
              </a:ext>
            </a:extLst>
          </p:cNvPr>
          <p:cNvSpPr txBox="1"/>
          <p:nvPr/>
        </p:nvSpPr>
        <p:spPr>
          <a:xfrm>
            <a:off x="5394162" y="6173400"/>
            <a:ext cx="6342634" cy="461665"/>
          </a:xfrm>
          <a:prstGeom prst="rect">
            <a:avLst/>
          </a:prstGeom>
          <a:noFill/>
        </p:spPr>
        <p:txBody>
          <a:bodyPr wrap="none" rtlCol="0">
            <a:spAutoFit/>
          </a:bodyPr>
          <a:lstStyle/>
          <a:p>
            <a:pPr marL="228600" indent="-228600">
              <a:buAutoNum type="arabicPeriod"/>
            </a:pPr>
            <a:r>
              <a:rPr lang="en-US" sz="1200" dirty="0"/>
              <a:t>LibriSpeech: an ASR corpus based on public domain audio book. Panayotov et al ICASSP 2015</a:t>
            </a:r>
          </a:p>
          <a:p>
            <a:pPr marL="228600" indent="-228600">
              <a:buFontTx/>
              <a:buAutoNum type="arabicPeriod"/>
            </a:pPr>
            <a:r>
              <a:rPr lang="en-US" sz="1200" dirty="0"/>
              <a:t>Gentle: Robust yet lenient forced-aligner built on Kaldi. </a:t>
            </a:r>
            <a:r>
              <a:rPr lang="en-US" sz="1200" dirty="0">
                <a:hlinkClick r:id="rId3">
                  <a:extLst>
                    <a:ext uri="{A12FA001-AC4F-418D-AE19-62706E023703}">
                      <ahyp:hlinkClr xmlns:ahyp="http://schemas.microsoft.com/office/drawing/2018/hyperlinkcolor" val="tx"/>
                    </a:ext>
                  </a:extLst>
                </a:hlinkClick>
              </a:rPr>
              <a:t>https://github.com/lowerquality/gentle</a:t>
            </a:r>
            <a:endParaRPr lang="en-US" sz="1200" dirty="0"/>
          </a:p>
        </p:txBody>
      </p:sp>
    </p:spTree>
    <p:extLst>
      <p:ext uri="{BB962C8B-B14F-4D97-AF65-F5344CB8AC3E}">
        <p14:creationId xmlns:p14="http://schemas.microsoft.com/office/powerpoint/2010/main" val="223926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860DB-1927-F146-AA34-40CFE7C639A2}"/>
              </a:ext>
            </a:extLst>
          </p:cNvPr>
          <p:cNvSpPr>
            <a:spLocks noGrp="1"/>
          </p:cNvSpPr>
          <p:nvPr>
            <p:ph type="title"/>
          </p:nvPr>
        </p:nvSpPr>
        <p:spPr/>
        <p:txBody>
          <a:bodyPr/>
          <a:lstStyle/>
          <a:p>
            <a:r>
              <a:rPr lang="en-US" dirty="0"/>
              <a:t>Results</a:t>
            </a:r>
          </a:p>
        </p:txBody>
      </p:sp>
      <p:pic>
        <p:nvPicPr>
          <p:cNvPr id="5" name="Picture 4" descr="Table&#10;&#10;Description automatically generated">
            <a:extLst>
              <a:ext uri="{FF2B5EF4-FFF2-40B4-BE49-F238E27FC236}">
                <a16:creationId xmlns:a16="http://schemas.microsoft.com/office/drawing/2014/main" id="{41FFE447-A803-C442-BE85-2E10465CA2AE}"/>
              </a:ext>
            </a:extLst>
          </p:cNvPr>
          <p:cNvPicPr>
            <a:picLocks noChangeAspect="1"/>
          </p:cNvPicPr>
          <p:nvPr/>
        </p:nvPicPr>
        <p:blipFill>
          <a:blip r:embed="rId3"/>
          <a:stretch>
            <a:fillRect/>
          </a:stretch>
        </p:blipFill>
        <p:spPr>
          <a:xfrm>
            <a:off x="3454400" y="2438400"/>
            <a:ext cx="5283200" cy="1981200"/>
          </a:xfrm>
          <a:prstGeom prst="rect">
            <a:avLst/>
          </a:prstGeom>
        </p:spPr>
      </p:pic>
      <p:cxnSp>
        <p:nvCxnSpPr>
          <p:cNvPr id="6" name="Straight Arrow Connector 5">
            <a:extLst>
              <a:ext uri="{FF2B5EF4-FFF2-40B4-BE49-F238E27FC236}">
                <a16:creationId xmlns:a16="http://schemas.microsoft.com/office/drawing/2014/main" id="{A04E5ABB-0550-DF45-9EC6-160879193337}"/>
              </a:ext>
            </a:extLst>
          </p:cNvPr>
          <p:cNvCxnSpPr/>
          <p:nvPr/>
        </p:nvCxnSpPr>
        <p:spPr>
          <a:xfrm>
            <a:off x="2436761" y="3092792"/>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7B7AD95E-60C1-1042-A879-BA2CA13CCF1B}"/>
              </a:ext>
            </a:extLst>
          </p:cNvPr>
          <p:cNvCxnSpPr/>
          <p:nvPr/>
        </p:nvCxnSpPr>
        <p:spPr>
          <a:xfrm>
            <a:off x="2436761" y="3429000"/>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6FE10FD3-A962-4A4B-9633-DEFCE5A4612B}"/>
              </a:ext>
            </a:extLst>
          </p:cNvPr>
          <p:cNvCxnSpPr/>
          <p:nvPr/>
        </p:nvCxnSpPr>
        <p:spPr>
          <a:xfrm>
            <a:off x="2436761" y="3973325"/>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7078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863B-7953-4946-A987-E23FD5A0C79F}"/>
              </a:ext>
            </a:extLst>
          </p:cNvPr>
          <p:cNvSpPr>
            <a:spLocks noGrp="1"/>
          </p:cNvSpPr>
          <p:nvPr>
            <p:ph type="title"/>
          </p:nvPr>
        </p:nvSpPr>
        <p:spPr/>
        <p:txBody>
          <a:bodyPr/>
          <a:lstStyle/>
          <a:p>
            <a:r>
              <a:rPr lang="en-US" dirty="0"/>
              <a:t>AT-AT on public datasets</a:t>
            </a:r>
          </a:p>
        </p:txBody>
      </p:sp>
      <p:sp>
        <p:nvSpPr>
          <p:cNvPr id="3" name="Content Placeholder 2">
            <a:extLst>
              <a:ext uri="{FF2B5EF4-FFF2-40B4-BE49-F238E27FC236}">
                <a16:creationId xmlns:a16="http://schemas.microsoft.com/office/drawing/2014/main" id="{9A83D726-D5E9-6A44-A1A9-129139ECF38F}"/>
              </a:ext>
            </a:extLst>
          </p:cNvPr>
          <p:cNvSpPr>
            <a:spLocks noGrp="1"/>
          </p:cNvSpPr>
          <p:nvPr>
            <p:ph idx="1"/>
          </p:nvPr>
        </p:nvSpPr>
        <p:spPr/>
        <p:txBody>
          <a:bodyPr/>
          <a:lstStyle/>
          <a:p>
            <a:r>
              <a:rPr lang="en-US" dirty="0"/>
              <a:t>We evaluate AT-AT on two public datasets</a:t>
            </a:r>
          </a:p>
          <a:p>
            <a:r>
              <a:rPr lang="en-US" dirty="0"/>
              <a:t>FluentSpeech [Lugosch et al 2019]</a:t>
            </a:r>
          </a:p>
          <a:p>
            <a:r>
              <a:rPr lang="en-US" dirty="0"/>
              <a:t>SNIPS Audio [Saade et al 2019]</a:t>
            </a:r>
          </a:p>
        </p:txBody>
      </p:sp>
      <p:sp>
        <p:nvSpPr>
          <p:cNvPr id="4" name="TextBox 3">
            <a:extLst>
              <a:ext uri="{FF2B5EF4-FFF2-40B4-BE49-F238E27FC236}">
                <a16:creationId xmlns:a16="http://schemas.microsoft.com/office/drawing/2014/main" id="{45D90C44-983C-3347-A5DA-742D7B87CE03}"/>
              </a:ext>
            </a:extLst>
          </p:cNvPr>
          <p:cNvSpPr txBox="1"/>
          <p:nvPr/>
        </p:nvSpPr>
        <p:spPr>
          <a:xfrm>
            <a:off x="3925285" y="6173400"/>
            <a:ext cx="8166787" cy="461665"/>
          </a:xfrm>
          <a:prstGeom prst="rect">
            <a:avLst/>
          </a:prstGeom>
          <a:noFill/>
        </p:spPr>
        <p:txBody>
          <a:bodyPr wrap="none" rtlCol="0">
            <a:spAutoFit/>
          </a:bodyPr>
          <a:lstStyle/>
          <a:p>
            <a:r>
              <a:rPr lang="en-US" sz="1200" dirty="0"/>
              <a:t>1. Speech Model Pre-training for End-to-End Spoken Language Understanding. Lugosch et al 2019. arXiv:1904.03670v2 [</a:t>
            </a:r>
            <a:r>
              <a:rPr lang="en-US" sz="1200" dirty="0" err="1"/>
              <a:t>eess.AS</a:t>
            </a:r>
            <a:r>
              <a:rPr lang="en-US" sz="1200" dirty="0"/>
              <a:t>]</a:t>
            </a:r>
          </a:p>
          <a:p>
            <a:r>
              <a:rPr lang="en-US" sz="1200" dirty="0"/>
              <a:t>2. Spoken Language Understanding on the Edge. Saade et al 2019. arXiv:1810.12735 [</a:t>
            </a:r>
            <a:r>
              <a:rPr lang="en-US" sz="1200" dirty="0" err="1"/>
              <a:t>cs.CL</a:t>
            </a:r>
            <a:r>
              <a:rPr lang="en-US" sz="1200" dirty="0"/>
              <a:t>]</a:t>
            </a:r>
          </a:p>
        </p:txBody>
      </p:sp>
    </p:spTree>
    <p:extLst>
      <p:ext uri="{BB962C8B-B14F-4D97-AF65-F5344CB8AC3E}">
        <p14:creationId xmlns:p14="http://schemas.microsoft.com/office/powerpoint/2010/main" val="4106171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7679-E442-A541-B756-B8E4C8A32A0A}"/>
              </a:ext>
            </a:extLst>
          </p:cNvPr>
          <p:cNvSpPr>
            <a:spLocks noGrp="1"/>
          </p:cNvSpPr>
          <p:nvPr>
            <p:ph type="title"/>
          </p:nvPr>
        </p:nvSpPr>
        <p:spPr/>
        <p:txBody>
          <a:bodyPr/>
          <a:lstStyle/>
          <a:p>
            <a:r>
              <a:rPr lang="en-US" dirty="0"/>
              <a:t>FluentSpeech</a:t>
            </a:r>
          </a:p>
        </p:txBody>
      </p:sp>
      <p:sp>
        <p:nvSpPr>
          <p:cNvPr id="3" name="Content Placeholder 2">
            <a:extLst>
              <a:ext uri="{FF2B5EF4-FFF2-40B4-BE49-F238E27FC236}">
                <a16:creationId xmlns:a16="http://schemas.microsoft.com/office/drawing/2014/main" id="{26727DB0-5B60-FF49-88FC-EA63B4455B8C}"/>
              </a:ext>
            </a:extLst>
          </p:cNvPr>
          <p:cNvSpPr>
            <a:spLocks noGrp="1"/>
          </p:cNvSpPr>
          <p:nvPr>
            <p:ph idx="1"/>
          </p:nvPr>
        </p:nvSpPr>
        <p:spPr/>
        <p:txBody>
          <a:bodyPr>
            <a:normAutofit fontScale="92500"/>
          </a:bodyPr>
          <a:lstStyle/>
          <a:p>
            <a:r>
              <a:rPr lang="en-US" dirty="0"/>
              <a:t>Speech-NLU dataset where NLU is a 3-tuple of (action, object, location)</a:t>
            </a:r>
          </a:p>
          <a:p>
            <a:r>
              <a:rPr lang="en-US" dirty="0"/>
              <a:t>We convert this into a sequence using fixed processing rules</a:t>
            </a:r>
          </a:p>
          <a:p>
            <a:r>
              <a:rPr lang="en-US" dirty="0"/>
              <a:t>Example:</a:t>
            </a:r>
          </a:p>
          <a:p>
            <a:pPr lvl="1"/>
            <a:r>
              <a:rPr lang="en-US" dirty="0"/>
              <a:t>Audio : Turn on the kitchen lights</a:t>
            </a:r>
          </a:p>
          <a:p>
            <a:pPr lvl="1"/>
            <a:r>
              <a:rPr lang="en-US" dirty="0"/>
              <a:t>Tuple  : activate, lights, kitchen</a:t>
            </a:r>
          </a:p>
          <a:p>
            <a:pPr lvl="1"/>
            <a:r>
              <a:rPr lang="en-US" dirty="0"/>
              <a:t>Target : Activate( Turn on the Location( kitchen )Location Object( lights )Object 		          )Activate</a:t>
            </a:r>
          </a:p>
          <a:p>
            <a:r>
              <a:rPr lang="en-US" dirty="0"/>
              <a:t>23k train, 3k valid, 4k test</a:t>
            </a:r>
          </a:p>
          <a:p>
            <a:r>
              <a:rPr lang="en-US" dirty="0"/>
              <a:t>SOTA models solved this as a 3-way classification task, we solve it as a generation task. Our model has a more difficult task!</a:t>
            </a:r>
          </a:p>
        </p:txBody>
      </p:sp>
    </p:spTree>
    <p:extLst>
      <p:ext uri="{BB962C8B-B14F-4D97-AF65-F5344CB8AC3E}">
        <p14:creationId xmlns:p14="http://schemas.microsoft.com/office/powerpoint/2010/main" val="393807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DC247-969B-6648-9A66-325BEEF3D3AF}"/>
              </a:ext>
            </a:extLst>
          </p:cNvPr>
          <p:cNvSpPr>
            <a:spLocks noGrp="1"/>
          </p:cNvSpPr>
          <p:nvPr>
            <p:ph type="title"/>
          </p:nvPr>
        </p:nvSpPr>
        <p:spPr/>
        <p:txBody>
          <a:bodyPr/>
          <a:lstStyle/>
          <a:p>
            <a:r>
              <a:rPr lang="en-US" dirty="0"/>
              <a:t>Results</a:t>
            </a:r>
          </a:p>
        </p:txBody>
      </p:sp>
      <p:pic>
        <p:nvPicPr>
          <p:cNvPr id="5" name="Picture 4" descr="Table&#10;&#10;Description automatically generated">
            <a:extLst>
              <a:ext uri="{FF2B5EF4-FFF2-40B4-BE49-F238E27FC236}">
                <a16:creationId xmlns:a16="http://schemas.microsoft.com/office/drawing/2014/main" id="{956CBD01-CAE3-E640-BAF1-3BB3B1644A1B}"/>
              </a:ext>
            </a:extLst>
          </p:cNvPr>
          <p:cNvPicPr>
            <a:picLocks noChangeAspect="1"/>
          </p:cNvPicPr>
          <p:nvPr/>
        </p:nvPicPr>
        <p:blipFill>
          <a:blip r:embed="rId3"/>
          <a:stretch>
            <a:fillRect/>
          </a:stretch>
        </p:blipFill>
        <p:spPr>
          <a:xfrm>
            <a:off x="3409950" y="2463800"/>
            <a:ext cx="5372100" cy="1930400"/>
          </a:xfrm>
          <a:prstGeom prst="rect">
            <a:avLst/>
          </a:prstGeom>
        </p:spPr>
      </p:pic>
      <p:cxnSp>
        <p:nvCxnSpPr>
          <p:cNvPr id="6" name="Straight Arrow Connector 5">
            <a:extLst>
              <a:ext uri="{FF2B5EF4-FFF2-40B4-BE49-F238E27FC236}">
                <a16:creationId xmlns:a16="http://schemas.microsoft.com/office/drawing/2014/main" id="{4450FD21-984A-A143-A3B4-B158B79FF447}"/>
              </a:ext>
            </a:extLst>
          </p:cNvPr>
          <p:cNvCxnSpPr/>
          <p:nvPr/>
        </p:nvCxnSpPr>
        <p:spPr>
          <a:xfrm>
            <a:off x="2398522" y="3702391"/>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760B9ECF-3962-874F-97D3-2443DD61B6B6}"/>
              </a:ext>
            </a:extLst>
          </p:cNvPr>
          <p:cNvCxnSpPr/>
          <p:nvPr/>
        </p:nvCxnSpPr>
        <p:spPr>
          <a:xfrm>
            <a:off x="2398522" y="3378201"/>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AE7AA740-A7CE-1C46-8407-4925878E1ACD}"/>
              </a:ext>
            </a:extLst>
          </p:cNvPr>
          <p:cNvCxnSpPr/>
          <p:nvPr/>
        </p:nvCxnSpPr>
        <p:spPr>
          <a:xfrm>
            <a:off x="2398522" y="4091858"/>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695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6D6C-BC0E-704E-9750-05CAEEF0A432}"/>
              </a:ext>
            </a:extLst>
          </p:cNvPr>
          <p:cNvSpPr>
            <a:spLocks noGrp="1"/>
          </p:cNvSpPr>
          <p:nvPr>
            <p:ph type="title"/>
          </p:nvPr>
        </p:nvSpPr>
        <p:spPr/>
        <p:txBody>
          <a:bodyPr/>
          <a:lstStyle/>
          <a:p>
            <a:r>
              <a:rPr lang="en-US" dirty="0"/>
              <a:t>Spoken Language Understanding (SLU)</a:t>
            </a:r>
          </a:p>
        </p:txBody>
      </p:sp>
      <p:sp>
        <p:nvSpPr>
          <p:cNvPr id="3" name="Content Placeholder 2">
            <a:extLst>
              <a:ext uri="{FF2B5EF4-FFF2-40B4-BE49-F238E27FC236}">
                <a16:creationId xmlns:a16="http://schemas.microsoft.com/office/drawing/2014/main" id="{9B0AA563-CB6D-CD4A-BA27-4079759D7E6F}"/>
              </a:ext>
            </a:extLst>
          </p:cNvPr>
          <p:cNvSpPr>
            <a:spLocks noGrp="1"/>
          </p:cNvSpPr>
          <p:nvPr>
            <p:ph idx="1"/>
          </p:nvPr>
        </p:nvSpPr>
        <p:spPr>
          <a:xfrm>
            <a:off x="838200" y="1737136"/>
            <a:ext cx="10515600" cy="4634167"/>
          </a:xfrm>
        </p:spPr>
        <p:txBody>
          <a:bodyPr>
            <a:normAutofit/>
          </a:bodyPr>
          <a:lstStyle/>
          <a:p>
            <a:r>
              <a:rPr lang="en-US" dirty="0"/>
              <a:t>Important component in voice assistants</a:t>
            </a:r>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r>
              <a:rPr lang="en-US" dirty="0"/>
              <a:t>Convert audio into an actionable hypothesis with intent and slots</a:t>
            </a:r>
          </a:p>
        </p:txBody>
      </p:sp>
      <p:pic>
        <p:nvPicPr>
          <p:cNvPr id="5" name="Picture 4" descr="A black cylindrical object&#10;&#10;Description automatically generated with low confidence">
            <a:extLst>
              <a:ext uri="{FF2B5EF4-FFF2-40B4-BE49-F238E27FC236}">
                <a16:creationId xmlns:a16="http://schemas.microsoft.com/office/drawing/2014/main" id="{A0B15CCA-67D4-A547-BD64-B10F9620F613}"/>
              </a:ext>
            </a:extLst>
          </p:cNvPr>
          <p:cNvPicPr>
            <a:picLocks noChangeAspect="1"/>
          </p:cNvPicPr>
          <p:nvPr/>
        </p:nvPicPr>
        <p:blipFill>
          <a:blip r:embed="rId3"/>
          <a:stretch>
            <a:fillRect/>
          </a:stretch>
        </p:blipFill>
        <p:spPr>
          <a:xfrm>
            <a:off x="1596615" y="2404789"/>
            <a:ext cx="2694448" cy="2694448"/>
          </a:xfrm>
          <a:prstGeom prst="rect">
            <a:avLst/>
          </a:prstGeom>
        </p:spPr>
      </p:pic>
      <p:pic>
        <p:nvPicPr>
          <p:cNvPr id="7" name="Picture 6" descr="Icon&#10;&#10;Description automatically generated">
            <a:extLst>
              <a:ext uri="{FF2B5EF4-FFF2-40B4-BE49-F238E27FC236}">
                <a16:creationId xmlns:a16="http://schemas.microsoft.com/office/drawing/2014/main" id="{0794CB18-0DD4-8546-B55D-2CA29D5567E9}"/>
              </a:ext>
            </a:extLst>
          </p:cNvPr>
          <p:cNvPicPr>
            <a:picLocks noChangeAspect="1"/>
          </p:cNvPicPr>
          <p:nvPr/>
        </p:nvPicPr>
        <p:blipFill>
          <a:blip r:embed="rId4"/>
          <a:stretch>
            <a:fillRect/>
          </a:stretch>
        </p:blipFill>
        <p:spPr>
          <a:xfrm>
            <a:off x="4764649" y="2669454"/>
            <a:ext cx="2224753" cy="2224753"/>
          </a:xfrm>
          <a:prstGeom prst="rect">
            <a:avLst/>
          </a:prstGeom>
        </p:spPr>
      </p:pic>
      <p:pic>
        <p:nvPicPr>
          <p:cNvPr id="9" name="Picture 8" descr="A picture containing indoor, black, white&#10;&#10;Description automatically generated">
            <a:extLst>
              <a:ext uri="{FF2B5EF4-FFF2-40B4-BE49-F238E27FC236}">
                <a16:creationId xmlns:a16="http://schemas.microsoft.com/office/drawing/2014/main" id="{8AAA05A8-2D0F-FE41-B341-2632321FB75B}"/>
              </a:ext>
            </a:extLst>
          </p:cNvPr>
          <p:cNvPicPr>
            <a:picLocks noChangeAspect="1"/>
          </p:cNvPicPr>
          <p:nvPr/>
        </p:nvPicPr>
        <p:blipFill>
          <a:blip r:embed="rId5"/>
          <a:stretch>
            <a:fillRect/>
          </a:stretch>
        </p:blipFill>
        <p:spPr>
          <a:xfrm>
            <a:off x="7462988" y="2198311"/>
            <a:ext cx="3004947" cy="3185969"/>
          </a:xfrm>
          <a:prstGeom prst="rect">
            <a:avLst/>
          </a:prstGeom>
        </p:spPr>
      </p:pic>
    </p:spTree>
    <p:extLst>
      <p:ext uri="{BB962C8B-B14F-4D97-AF65-F5344CB8AC3E}">
        <p14:creationId xmlns:p14="http://schemas.microsoft.com/office/powerpoint/2010/main" val="42112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5DAAB-F4E4-C549-958C-48F5AD11DCD3}"/>
              </a:ext>
            </a:extLst>
          </p:cNvPr>
          <p:cNvSpPr>
            <a:spLocks noGrp="1"/>
          </p:cNvSpPr>
          <p:nvPr>
            <p:ph type="title"/>
          </p:nvPr>
        </p:nvSpPr>
        <p:spPr/>
        <p:txBody>
          <a:bodyPr/>
          <a:lstStyle/>
          <a:p>
            <a:r>
              <a:rPr lang="en-US" dirty="0"/>
              <a:t>SNIPS Audio</a:t>
            </a:r>
          </a:p>
        </p:txBody>
      </p:sp>
      <p:sp>
        <p:nvSpPr>
          <p:cNvPr id="3" name="Content Placeholder 2">
            <a:extLst>
              <a:ext uri="{FF2B5EF4-FFF2-40B4-BE49-F238E27FC236}">
                <a16:creationId xmlns:a16="http://schemas.microsoft.com/office/drawing/2014/main" id="{7829F985-C904-E743-A2AF-238CE0D97C9B}"/>
              </a:ext>
            </a:extLst>
          </p:cNvPr>
          <p:cNvSpPr>
            <a:spLocks noGrp="1"/>
          </p:cNvSpPr>
          <p:nvPr>
            <p:ph idx="1"/>
          </p:nvPr>
        </p:nvSpPr>
        <p:spPr/>
        <p:txBody>
          <a:bodyPr/>
          <a:lstStyle/>
          <a:p>
            <a:r>
              <a:rPr lang="en-US" dirty="0"/>
              <a:t>We use the smart-lights dataset</a:t>
            </a:r>
          </a:p>
          <a:p>
            <a:r>
              <a:rPr lang="en-US" dirty="0"/>
              <a:t>Contains two sets: close field and far field</a:t>
            </a:r>
          </a:p>
          <a:p>
            <a:r>
              <a:rPr lang="en-US" dirty="0"/>
              <a:t>1660 examples, numbers reported on 5-fold cross validation</a:t>
            </a:r>
          </a:p>
          <a:p>
            <a:r>
              <a:rPr lang="en-US" dirty="0"/>
              <a:t>SOTA models</a:t>
            </a:r>
          </a:p>
          <a:p>
            <a:pPr lvl="1"/>
            <a:r>
              <a:rPr lang="en-US" dirty="0"/>
              <a:t>SNIPS pipeline: acoustic model, LM, NLU slot-filler</a:t>
            </a:r>
          </a:p>
          <a:p>
            <a:pPr lvl="1"/>
            <a:r>
              <a:rPr lang="en-US" dirty="0"/>
              <a:t>Google DialogFlow Service</a:t>
            </a:r>
          </a:p>
        </p:txBody>
      </p:sp>
    </p:spTree>
    <p:extLst>
      <p:ext uri="{BB962C8B-B14F-4D97-AF65-F5344CB8AC3E}">
        <p14:creationId xmlns:p14="http://schemas.microsoft.com/office/powerpoint/2010/main" val="356581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5C6A-8DC8-FA48-AACB-DCAC3DAF2574}"/>
              </a:ext>
            </a:extLst>
          </p:cNvPr>
          <p:cNvSpPr>
            <a:spLocks noGrp="1"/>
          </p:cNvSpPr>
          <p:nvPr>
            <p:ph type="title"/>
          </p:nvPr>
        </p:nvSpPr>
        <p:spPr/>
        <p:txBody>
          <a:bodyPr/>
          <a:lstStyle/>
          <a:p>
            <a:r>
              <a:rPr lang="en-US" dirty="0"/>
              <a:t>Results</a:t>
            </a:r>
          </a:p>
        </p:txBody>
      </p:sp>
      <p:pic>
        <p:nvPicPr>
          <p:cNvPr id="5" name="Picture 4" descr="Table&#10;&#10;Description automatically generated">
            <a:extLst>
              <a:ext uri="{FF2B5EF4-FFF2-40B4-BE49-F238E27FC236}">
                <a16:creationId xmlns:a16="http://schemas.microsoft.com/office/drawing/2014/main" id="{BA781E76-A202-D44E-AEC9-DDA59BA9953E}"/>
              </a:ext>
            </a:extLst>
          </p:cNvPr>
          <p:cNvPicPr>
            <a:picLocks noChangeAspect="1"/>
          </p:cNvPicPr>
          <p:nvPr/>
        </p:nvPicPr>
        <p:blipFill>
          <a:blip r:embed="rId3"/>
          <a:stretch>
            <a:fillRect/>
          </a:stretch>
        </p:blipFill>
        <p:spPr>
          <a:xfrm>
            <a:off x="3550533" y="1693431"/>
            <a:ext cx="5054600" cy="4076700"/>
          </a:xfrm>
          <a:prstGeom prst="rect">
            <a:avLst/>
          </a:prstGeom>
        </p:spPr>
      </p:pic>
      <p:cxnSp>
        <p:nvCxnSpPr>
          <p:cNvPr id="6" name="Straight Arrow Connector 5">
            <a:extLst>
              <a:ext uri="{FF2B5EF4-FFF2-40B4-BE49-F238E27FC236}">
                <a16:creationId xmlns:a16="http://schemas.microsoft.com/office/drawing/2014/main" id="{744788EF-861D-EB4E-A4A5-D2E14350EB2B}"/>
              </a:ext>
            </a:extLst>
          </p:cNvPr>
          <p:cNvCxnSpPr/>
          <p:nvPr/>
        </p:nvCxnSpPr>
        <p:spPr>
          <a:xfrm>
            <a:off x="2532894" y="3837858"/>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7403BE4C-76C7-DF4C-9187-50DD0063ED21}"/>
              </a:ext>
            </a:extLst>
          </p:cNvPr>
          <p:cNvCxnSpPr/>
          <p:nvPr/>
        </p:nvCxnSpPr>
        <p:spPr>
          <a:xfrm>
            <a:off x="2532894" y="5429592"/>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2619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64695-9A70-BB4D-96D8-E5B678EDA6E0}"/>
              </a:ext>
            </a:extLst>
          </p:cNvPr>
          <p:cNvSpPr>
            <a:spLocks noGrp="1"/>
          </p:cNvSpPr>
          <p:nvPr>
            <p:ph type="title"/>
          </p:nvPr>
        </p:nvSpPr>
        <p:spPr/>
        <p:txBody>
          <a:bodyPr/>
          <a:lstStyle/>
          <a:p>
            <a:r>
              <a:rPr lang="en-US" dirty="0"/>
              <a:t>Zeroshot E2E with AT-AT</a:t>
            </a:r>
          </a:p>
        </p:txBody>
      </p:sp>
      <p:sp>
        <p:nvSpPr>
          <p:cNvPr id="3" name="Content Placeholder 2">
            <a:extLst>
              <a:ext uri="{FF2B5EF4-FFF2-40B4-BE49-F238E27FC236}">
                <a16:creationId xmlns:a16="http://schemas.microsoft.com/office/drawing/2014/main" id="{8AF930C5-0F04-064F-BF8E-5BB752956C06}"/>
              </a:ext>
            </a:extLst>
          </p:cNvPr>
          <p:cNvSpPr>
            <a:spLocks noGrp="1"/>
          </p:cNvSpPr>
          <p:nvPr>
            <p:ph idx="1"/>
          </p:nvPr>
        </p:nvSpPr>
        <p:spPr/>
        <p:txBody>
          <a:bodyPr/>
          <a:lstStyle/>
          <a:p>
            <a:r>
              <a:rPr lang="en-US" dirty="0"/>
              <a:t>We test on internal Alexa data from the books domain, and on a public dataset called Facebook TOP [Gupta et al. 2018]</a:t>
            </a:r>
          </a:p>
          <a:p>
            <a:r>
              <a:rPr lang="en-US" dirty="0"/>
              <a:t>Synthetic data for experiments was generated from Amazon Polly.</a:t>
            </a:r>
          </a:p>
          <a:p>
            <a:r>
              <a:rPr lang="en-US" dirty="0"/>
              <a:t>Books data has real audio to test on, but TOP data doesn’t, so we collected audio for a fraction of the TOP test set and created a new dataset. This will be released for future research.</a:t>
            </a:r>
          </a:p>
        </p:txBody>
      </p:sp>
      <p:sp>
        <p:nvSpPr>
          <p:cNvPr id="4" name="TextBox 3">
            <a:extLst>
              <a:ext uri="{FF2B5EF4-FFF2-40B4-BE49-F238E27FC236}">
                <a16:creationId xmlns:a16="http://schemas.microsoft.com/office/drawing/2014/main" id="{BD60F558-73ED-5D40-B8AA-0BEB4A835EAC}"/>
              </a:ext>
            </a:extLst>
          </p:cNvPr>
          <p:cNvSpPr txBox="1"/>
          <p:nvPr/>
        </p:nvSpPr>
        <p:spPr>
          <a:xfrm>
            <a:off x="4960797" y="6173400"/>
            <a:ext cx="6750246" cy="276999"/>
          </a:xfrm>
          <a:prstGeom prst="rect">
            <a:avLst/>
          </a:prstGeom>
          <a:noFill/>
        </p:spPr>
        <p:txBody>
          <a:bodyPr wrap="none" rtlCol="0">
            <a:spAutoFit/>
          </a:bodyPr>
          <a:lstStyle/>
          <a:p>
            <a:r>
              <a:rPr lang="en-US" sz="1200" dirty="0"/>
              <a:t>1. Semantic Parsing for Task Oriented Dialog using Hierarchical Representations. Gupta et al. EMNLP 2018</a:t>
            </a:r>
          </a:p>
        </p:txBody>
      </p:sp>
    </p:spTree>
    <p:extLst>
      <p:ext uri="{BB962C8B-B14F-4D97-AF65-F5344CB8AC3E}">
        <p14:creationId xmlns:p14="http://schemas.microsoft.com/office/powerpoint/2010/main" val="41678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D67B-0D45-044B-9502-E387CF99B0D0}"/>
              </a:ext>
            </a:extLst>
          </p:cNvPr>
          <p:cNvSpPr>
            <a:spLocks noGrp="1"/>
          </p:cNvSpPr>
          <p:nvPr>
            <p:ph type="title"/>
          </p:nvPr>
        </p:nvSpPr>
        <p:spPr/>
        <p:txBody>
          <a:bodyPr/>
          <a:lstStyle/>
          <a:p>
            <a:r>
              <a:rPr lang="en-US" dirty="0"/>
              <a:t>Results: Alexa Books</a:t>
            </a:r>
          </a:p>
        </p:txBody>
      </p:sp>
      <p:pic>
        <p:nvPicPr>
          <p:cNvPr id="5" name="Picture 4" descr="Table&#10;&#10;Description automatically generated">
            <a:extLst>
              <a:ext uri="{FF2B5EF4-FFF2-40B4-BE49-F238E27FC236}">
                <a16:creationId xmlns:a16="http://schemas.microsoft.com/office/drawing/2014/main" id="{ABEFFDF8-36ED-9842-AD69-A1999AF9F5E3}"/>
              </a:ext>
            </a:extLst>
          </p:cNvPr>
          <p:cNvPicPr>
            <a:picLocks noChangeAspect="1"/>
          </p:cNvPicPr>
          <p:nvPr/>
        </p:nvPicPr>
        <p:blipFill>
          <a:blip r:embed="rId3"/>
          <a:stretch>
            <a:fillRect/>
          </a:stretch>
        </p:blipFill>
        <p:spPr>
          <a:xfrm>
            <a:off x="3371850" y="2520950"/>
            <a:ext cx="5448300" cy="1816100"/>
          </a:xfrm>
          <a:prstGeom prst="rect">
            <a:avLst/>
          </a:prstGeom>
        </p:spPr>
      </p:pic>
      <p:cxnSp>
        <p:nvCxnSpPr>
          <p:cNvPr id="6" name="Straight Arrow Connector 5">
            <a:extLst>
              <a:ext uri="{FF2B5EF4-FFF2-40B4-BE49-F238E27FC236}">
                <a16:creationId xmlns:a16="http://schemas.microsoft.com/office/drawing/2014/main" id="{7C240616-F726-A348-ACED-94F1898489B3}"/>
              </a:ext>
            </a:extLst>
          </p:cNvPr>
          <p:cNvCxnSpPr/>
          <p:nvPr/>
        </p:nvCxnSpPr>
        <p:spPr>
          <a:xfrm>
            <a:off x="2354211" y="3211324"/>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8CC92AB3-560F-0E42-B51C-C884136DDDE7}"/>
              </a:ext>
            </a:extLst>
          </p:cNvPr>
          <p:cNvCxnSpPr/>
          <p:nvPr/>
        </p:nvCxnSpPr>
        <p:spPr>
          <a:xfrm>
            <a:off x="2354211" y="3583858"/>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A52F52E5-A090-CF4D-92DD-D2FAE1DEC9FE}"/>
              </a:ext>
            </a:extLst>
          </p:cNvPr>
          <p:cNvCxnSpPr/>
          <p:nvPr/>
        </p:nvCxnSpPr>
        <p:spPr>
          <a:xfrm>
            <a:off x="2354211" y="3905592"/>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1210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95D7-131D-484C-91A7-C0DFF1139693}"/>
              </a:ext>
            </a:extLst>
          </p:cNvPr>
          <p:cNvSpPr>
            <a:spLocks noGrp="1"/>
          </p:cNvSpPr>
          <p:nvPr>
            <p:ph type="title"/>
          </p:nvPr>
        </p:nvSpPr>
        <p:spPr/>
        <p:txBody>
          <a:bodyPr/>
          <a:lstStyle/>
          <a:p>
            <a:r>
              <a:rPr lang="en-US" dirty="0"/>
              <a:t>Results: Facebook TOP</a:t>
            </a:r>
          </a:p>
        </p:txBody>
      </p:sp>
      <p:pic>
        <p:nvPicPr>
          <p:cNvPr id="5" name="Picture 4" descr="Table&#10;&#10;Description automatically generated">
            <a:extLst>
              <a:ext uri="{FF2B5EF4-FFF2-40B4-BE49-F238E27FC236}">
                <a16:creationId xmlns:a16="http://schemas.microsoft.com/office/drawing/2014/main" id="{574A4AD9-FB7A-2842-8B2F-1368A70B5306}"/>
              </a:ext>
            </a:extLst>
          </p:cNvPr>
          <p:cNvPicPr>
            <a:picLocks noChangeAspect="1"/>
          </p:cNvPicPr>
          <p:nvPr/>
        </p:nvPicPr>
        <p:blipFill>
          <a:blip r:embed="rId3"/>
          <a:stretch>
            <a:fillRect/>
          </a:stretch>
        </p:blipFill>
        <p:spPr>
          <a:xfrm>
            <a:off x="1714500" y="2660650"/>
            <a:ext cx="8763000" cy="1536700"/>
          </a:xfrm>
          <a:prstGeom prst="rect">
            <a:avLst/>
          </a:prstGeom>
        </p:spPr>
      </p:pic>
      <p:cxnSp>
        <p:nvCxnSpPr>
          <p:cNvPr id="6" name="Straight Arrow Connector 5">
            <a:extLst>
              <a:ext uri="{FF2B5EF4-FFF2-40B4-BE49-F238E27FC236}">
                <a16:creationId xmlns:a16="http://schemas.microsoft.com/office/drawing/2014/main" id="{57F864E1-2A01-8C49-AA85-CADBF2FC3913}"/>
              </a:ext>
            </a:extLst>
          </p:cNvPr>
          <p:cNvCxnSpPr/>
          <p:nvPr/>
        </p:nvCxnSpPr>
        <p:spPr>
          <a:xfrm>
            <a:off x="838200" y="3429000"/>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44363F6F-7827-564A-806D-08B43AEE74D9}"/>
              </a:ext>
            </a:extLst>
          </p:cNvPr>
          <p:cNvCxnSpPr/>
          <p:nvPr/>
        </p:nvCxnSpPr>
        <p:spPr>
          <a:xfrm>
            <a:off x="838200" y="3803991"/>
            <a:ext cx="101763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183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8F05-8FC7-5041-87A9-6501AB8AED4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7E7473F-4E0F-7A41-83A4-39F7C8071ADB}"/>
              </a:ext>
            </a:extLst>
          </p:cNvPr>
          <p:cNvSpPr>
            <a:spLocks noGrp="1"/>
          </p:cNvSpPr>
          <p:nvPr>
            <p:ph idx="1"/>
          </p:nvPr>
        </p:nvSpPr>
        <p:spPr/>
        <p:txBody>
          <a:bodyPr/>
          <a:lstStyle/>
          <a:p>
            <a:r>
              <a:rPr lang="en-US" dirty="0"/>
              <a:t>We built AT-AT, a transfer learning-based audio-text shared space model that improves performance on various downstream tasks.</a:t>
            </a:r>
          </a:p>
          <a:p>
            <a:r>
              <a:rPr lang="en-US" dirty="0"/>
              <a:t>We report improvements on various internal Alexa datasets, as well as public datasets such as SNIPS and FluentSpeech.</a:t>
            </a:r>
          </a:p>
          <a:p>
            <a:r>
              <a:rPr lang="en-US" dirty="0"/>
              <a:t>We show how AT-AT can be used to perform zeroshot E2E SLU and report improved results on internal Alexa and Facebook TOP datasets.</a:t>
            </a:r>
          </a:p>
          <a:p>
            <a:r>
              <a:rPr lang="en-US" dirty="0"/>
              <a:t>We release the audio dataset collected for Facebook TOP for future research.</a:t>
            </a:r>
          </a:p>
        </p:txBody>
      </p:sp>
    </p:spTree>
    <p:extLst>
      <p:ext uri="{BB962C8B-B14F-4D97-AF65-F5344CB8AC3E}">
        <p14:creationId xmlns:p14="http://schemas.microsoft.com/office/powerpoint/2010/main" val="42227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1F1519-A87A-3A46-94A6-B42D54D92041}"/>
              </a:ext>
            </a:extLst>
          </p:cNvPr>
          <p:cNvSpPr>
            <a:spLocks noGrp="1"/>
          </p:cNvSpPr>
          <p:nvPr>
            <p:ph type="title"/>
          </p:nvPr>
        </p:nvSpPr>
        <p:spPr>
          <a:xfrm>
            <a:off x="831850" y="765058"/>
            <a:ext cx="10515600" cy="2852737"/>
          </a:xfrm>
        </p:spPr>
        <p:txBody>
          <a:bodyPr/>
          <a:lstStyle/>
          <a:p>
            <a:pPr algn="ctr"/>
            <a:r>
              <a:rPr lang="en-US" dirty="0"/>
              <a:t>Thank you!</a:t>
            </a:r>
          </a:p>
        </p:txBody>
      </p:sp>
      <p:sp>
        <p:nvSpPr>
          <p:cNvPr id="4" name="Text Placeholder 3">
            <a:extLst>
              <a:ext uri="{FF2B5EF4-FFF2-40B4-BE49-F238E27FC236}">
                <a16:creationId xmlns:a16="http://schemas.microsoft.com/office/drawing/2014/main" id="{FBED1F56-D334-D941-9E71-6979C1F457AA}"/>
              </a:ext>
            </a:extLst>
          </p:cNvPr>
          <p:cNvSpPr>
            <a:spLocks noGrp="1"/>
          </p:cNvSpPr>
          <p:nvPr>
            <p:ph type="body" idx="1"/>
          </p:nvPr>
        </p:nvSpPr>
        <p:spPr>
          <a:xfrm>
            <a:off x="831850" y="3644783"/>
            <a:ext cx="10515600" cy="1500187"/>
          </a:xfrm>
        </p:spPr>
        <p:txBody>
          <a:bodyPr/>
          <a:lstStyle/>
          <a:p>
            <a:pPr algn="ctr"/>
            <a:r>
              <a:rPr lang="en-US" dirty="0"/>
              <a:t>For any questions, please reach out to me at srongali@cs.umass.edu</a:t>
            </a:r>
          </a:p>
        </p:txBody>
      </p:sp>
    </p:spTree>
    <p:extLst>
      <p:ext uri="{BB962C8B-B14F-4D97-AF65-F5344CB8AC3E}">
        <p14:creationId xmlns:p14="http://schemas.microsoft.com/office/powerpoint/2010/main" val="3181762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2F59-C72E-B64B-85F3-35C4EB593792}"/>
              </a:ext>
            </a:extLst>
          </p:cNvPr>
          <p:cNvSpPr>
            <a:spLocks noGrp="1"/>
          </p:cNvSpPr>
          <p:nvPr>
            <p:ph type="title"/>
          </p:nvPr>
        </p:nvSpPr>
        <p:spPr/>
        <p:txBody>
          <a:bodyPr/>
          <a:lstStyle/>
          <a:p>
            <a:r>
              <a:rPr lang="en-US" dirty="0"/>
              <a:t>Spoken Language Understanding (SLU)</a:t>
            </a:r>
          </a:p>
        </p:txBody>
      </p:sp>
      <p:sp>
        <p:nvSpPr>
          <p:cNvPr id="4" name="TextBox 3">
            <a:extLst>
              <a:ext uri="{FF2B5EF4-FFF2-40B4-BE49-F238E27FC236}">
                <a16:creationId xmlns:a16="http://schemas.microsoft.com/office/drawing/2014/main" id="{ECD06D76-1A42-FC44-84B1-609329B0A525}"/>
              </a:ext>
            </a:extLst>
          </p:cNvPr>
          <p:cNvSpPr txBox="1"/>
          <p:nvPr/>
        </p:nvSpPr>
        <p:spPr>
          <a:xfrm>
            <a:off x="5996331" y="2942047"/>
            <a:ext cx="5654895" cy="954107"/>
          </a:xfrm>
          <a:prstGeom prst="rect">
            <a:avLst/>
          </a:prstGeom>
          <a:noFill/>
        </p:spPr>
        <p:txBody>
          <a:bodyPr wrap="square" rtlCol="0">
            <a:spAutoFit/>
          </a:bodyPr>
          <a:lstStyle/>
          <a:p>
            <a:pPr algn="ctr"/>
            <a:r>
              <a:rPr lang="en-US" sz="2800" dirty="0">
                <a:solidFill>
                  <a:schemeClr val="accent5">
                    <a:lumMod val="75000"/>
                  </a:schemeClr>
                </a:solidFill>
              </a:rPr>
              <a:t>Intent: PlayMusic</a:t>
            </a:r>
          </a:p>
          <a:p>
            <a:pPr algn="ctr"/>
            <a:r>
              <a:rPr lang="en-US" sz="2800" dirty="0">
                <a:solidFill>
                  <a:schemeClr val="accent2"/>
                </a:solidFill>
              </a:rPr>
              <a:t>Slots: SongName </a:t>
            </a:r>
            <a:r>
              <a:rPr lang="en-US" sz="2800" dirty="0"/>
              <a:t>don’t stop believing</a:t>
            </a:r>
          </a:p>
        </p:txBody>
      </p:sp>
      <p:sp>
        <p:nvSpPr>
          <p:cNvPr id="5" name="TextBox 4">
            <a:extLst>
              <a:ext uri="{FF2B5EF4-FFF2-40B4-BE49-F238E27FC236}">
                <a16:creationId xmlns:a16="http://schemas.microsoft.com/office/drawing/2014/main" id="{46A5B8EB-79C3-654A-BC8A-9B0BF17A3091}"/>
              </a:ext>
            </a:extLst>
          </p:cNvPr>
          <p:cNvSpPr txBox="1"/>
          <p:nvPr/>
        </p:nvSpPr>
        <p:spPr>
          <a:xfrm>
            <a:off x="588591" y="3320979"/>
            <a:ext cx="3976514" cy="523220"/>
          </a:xfrm>
          <a:prstGeom prst="rect">
            <a:avLst/>
          </a:prstGeom>
          <a:noFill/>
        </p:spPr>
        <p:txBody>
          <a:bodyPr wrap="square" rtlCol="0">
            <a:spAutoFit/>
          </a:bodyPr>
          <a:lstStyle/>
          <a:p>
            <a:pPr algn="ctr"/>
            <a:r>
              <a:rPr lang="en-US" sz="2800" dirty="0"/>
              <a:t>(play don’t</a:t>
            </a:r>
            <a:r>
              <a:rPr lang="en-US" sz="2800" dirty="0">
                <a:solidFill>
                  <a:schemeClr val="accent3"/>
                </a:solidFill>
              </a:rPr>
              <a:t> </a:t>
            </a:r>
            <a:r>
              <a:rPr lang="en-US" sz="2800" dirty="0"/>
              <a:t>stop believing)</a:t>
            </a:r>
          </a:p>
        </p:txBody>
      </p:sp>
      <p:pic>
        <p:nvPicPr>
          <p:cNvPr id="6" name="Graphic 5" descr="Arrow: Straight">
            <a:extLst>
              <a:ext uri="{FF2B5EF4-FFF2-40B4-BE49-F238E27FC236}">
                <a16:creationId xmlns:a16="http://schemas.microsoft.com/office/drawing/2014/main" id="{02B9F505-9FFD-B143-A9E6-C30AD74706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878392" y="3026672"/>
            <a:ext cx="804654" cy="804654"/>
          </a:xfrm>
          <a:prstGeom prst="rect">
            <a:avLst/>
          </a:prstGeom>
        </p:spPr>
      </p:pic>
      <p:pic>
        <p:nvPicPr>
          <p:cNvPr id="8" name="Graphic 7" descr="Volume with solid fill">
            <a:extLst>
              <a:ext uri="{FF2B5EF4-FFF2-40B4-BE49-F238E27FC236}">
                <a16:creationId xmlns:a16="http://schemas.microsoft.com/office/drawing/2014/main" id="{4956F0BF-EF54-DD4E-AA54-5A07EDEAD9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45579" y="2569048"/>
            <a:ext cx="914400" cy="914400"/>
          </a:xfrm>
          <a:prstGeom prst="rect">
            <a:avLst/>
          </a:prstGeom>
        </p:spPr>
      </p:pic>
      <p:sp>
        <p:nvSpPr>
          <p:cNvPr id="10" name="TextBox 9">
            <a:extLst>
              <a:ext uri="{FF2B5EF4-FFF2-40B4-BE49-F238E27FC236}">
                <a16:creationId xmlns:a16="http://schemas.microsoft.com/office/drawing/2014/main" id="{4A4171A6-5171-F54B-AEC1-028D812C30E3}"/>
              </a:ext>
            </a:extLst>
          </p:cNvPr>
          <p:cNvSpPr txBox="1"/>
          <p:nvPr/>
        </p:nvSpPr>
        <p:spPr>
          <a:xfrm>
            <a:off x="5996330" y="4176373"/>
            <a:ext cx="5654895" cy="954107"/>
          </a:xfrm>
          <a:prstGeom prst="rect">
            <a:avLst/>
          </a:prstGeom>
          <a:noFill/>
        </p:spPr>
        <p:txBody>
          <a:bodyPr wrap="square" rtlCol="0">
            <a:spAutoFit/>
          </a:bodyPr>
          <a:lstStyle/>
          <a:p>
            <a:pPr algn="ctr"/>
            <a:r>
              <a:rPr lang="en-US" sz="2800" dirty="0">
                <a:solidFill>
                  <a:schemeClr val="accent5">
                    <a:lumMod val="75000"/>
                  </a:schemeClr>
                </a:solidFill>
              </a:rPr>
              <a:t>PlayMusic( </a:t>
            </a:r>
            <a:r>
              <a:rPr lang="en-US" sz="2800" dirty="0"/>
              <a:t>play </a:t>
            </a:r>
            <a:r>
              <a:rPr lang="en-US" sz="2800" dirty="0">
                <a:solidFill>
                  <a:schemeClr val="accent2"/>
                </a:solidFill>
              </a:rPr>
              <a:t>SongName(</a:t>
            </a:r>
            <a:r>
              <a:rPr lang="en-US" sz="2800" dirty="0"/>
              <a:t>  don’t</a:t>
            </a:r>
            <a:r>
              <a:rPr lang="en-US" sz="2800" dirty="0">
                <a:solidFill>
                  <a:schemeClr val="accent3"/>
                </a:solidFill>
              </a:rPr>
              <a:t> </a:t>
            </a:r>
            <a:r>
              <a:rPr lang="en-US" sz="2800" dirty="0"/>
              <a:t>stop believing </a:t>
            </a:r>
            <a:r>
              <a:rPr lang="en-US" sz="2800" dirty="0">
                <a:solidFill>
                  <a:schemeClr val="accent2"/>
                </a:solidFill>
              </a:rPr>
              <a:t>)SongName </a:t>
            </a:r>
            <a:r>
              <a:rPr lang="en-US" sz="2800" dirty="0">
                <a:solidFill>
                  <a:schemeClr val="accent5">
                    <a:lumMod val="75000"/>
                  </a:schemeClr>
                </a:solidFill>
              </a:rPr>
              <a:t>)PlayMusic</a:t>
            </a:r>
            <a:endParaRPr lang="en-US" sz="2800" dirty="0"/>
          </a:p>
        </p:txBody>
      </p:sp>
    </p:spTree>
    <p:extLst>
      <p:ext uri="{BB962C8B-B14F-4D97-AF65-F5344CB8AC3E}">
        <p14:creationId xmlns:p14="http://schemas.microsoft.com/office/powerpoint/2010/main" val="9069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1AA8-5CC3-B14C-852C-9940663DDB05}"/>
              </a:ext>
            </a:extLst>
          </p:cNvPr>
          <p:cNvSpPr>
            <a:spLocks noGrp="1"/>
          </p:cNvSpPr>
          <p:nvPr>
            <p:ph type="title"/>
          </p:nvPr>
        </p:nvSpPr>
        <p:spPr/>
        <p:txBody>
          <a:bodyPr/>
          <a:lstStyle/>
          <a:p>
            <a:r>
              <a:rPr lang="en-US" dirty="0"/>
              <a:t>Motivation for End-to-End SLU</a:t>
            </a:r>
          </a:p>
        </p:txBody>
      </p:sp>
      <p:grpSp>
        <p:nvGrpSpPr>
          <p:cNvPr id="4" name="Group 3">
            <a:extLst>
              <a:ext uri="{FF2B5EF4-FFF2-40B4-BE49-F238E27FC236}">
                <a16:creationId xmlns:a16="http://schemas.microsoft.com/office/drawing/2014/main" id="{33F0038D-AD53-8547-A813-A898A4819092}"/>
              </a:ext>
            </a:extLst>
          </p:cNvPr>
          <p:cNvGrpSpPr/>
          <p:nvPr/>
        </p:nvGrpSpPr>
        <p:grpSpPr>
          <a:xfrm>
            <a:off x="2149690" y="1681486"/>
            <a:ext cx="8559801" cy="1193900"/>
            <a:chOff x="2149690" y="1460256"/>
            <a:chExt cx="8559801" cy="1193900"/>
          </a:xfrm>
        </p:grpSpPr>
        <p:grpSp>
          <p:nvGrpSpPr>
            <p:cNvPr id="5" name="Group 4">
              <a:extLst>
                <a:ext uri="{FF2B5EF4-FFF2-40B4-BE49-F238E27FC236}">
                  <a16:creationId xmlns:a16="http://schemas.microsoft.com/office/drawing/2014/main" id="{61FBB79A-3752-484F-88F6-4BE18B4CF9F1}"/>
                </a:ext>
              </a:extLst>
            </p:cNvPr>
            <p:cNvGrpSpPr/>
            <p:nvPr/>
          </p:nvGrpSpPr>
          <p:grpSpPr>
            <a:xfrm>
              <a:off x="2149690" y="1875504"/>
              <a:ext cx="8559801" cy="678481"/>
              <a:chOff x="2149690" y="1875504"/>
              <a:chExt cx="8559801" cy="678481"/>
            </a:xfrm>
          </p:grpSpPr>
          <p:pic>
            <p:nvPicPr>
              <p:cNvPr id="10" name="Graphic 9" descr="Volume">
                <a:extLst>
                  <a:ext uri="{FF2B5EF4-FFF2-40B4-BE49-F238E27FC236}">
                    <a16:creationId xmlns:a16="http://schemas.microsoft.com/office/drawing/2014/main" id="{1B113EF5-494B-2B4B-9502-9F771DE1EF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9690" y="1907654"/>
                <a:ext cx="646331" cy="646331"/>
              </a:xfrm>
              <a:prstGeom prst="rect">
                <a:avLst/>
              </a:prstGeom>
            </p:spPr>
          </p:pic>
          <p:sp>
            <p:nvSpPr>
              <p:cNvPr id="11" name="TextBox 10">
                <a:extLst>
                  <a:ext uri="{FF2B5EF4-FFF2-40B4-BE49-F238E27FC236}">
                    <a16:creationId xmlns:a16="http://schemas.microsoft.com/office/drawing/2014/main" id="{BA7654E8-266B-7648-8F1B-054EC81CBD27}"/>
                  </a:ext>
                </a:extLst>
              </p:cNvPr>
              <p:cNvSpPr txBox="1"/>
              <p:nvPr/>
            </p:nvSpPr>
            <p:spPr>
              <a:xfrm>
                <a:off x="5354812" y="1875504"/>
                <a:ext cx="1405321" cy="646331"/>
              </a:xfrm>
              <a:prstGeom prst="rect">
                <a:avLst/>
              </a:prstGeom>
              <a:noFill/>
            </p:spPr>
            <p:txBody>
              <a:bodyPr wrap="none" rtlCol="0">
                <a:spAutoFit/>
              </a:bodyPr>
              <a:lstStyle/>
              <a:p>
                <a:pPr algn="ctr"/>
                <a:r>
                  <a:rPr lang="en-US" dirty="0"/>
                  <a:t>Text </a:t>
                </a:r>
                <a:br>
                  <a:rPr lang="en-US" dirty="0"/>
                </a:br>
                <a:r>
                  <a:rPr lang="en-US" dirty="0"/>
                  <a:t>Transcription</a:t>
                </a:r>
              </a:p>
            </p:txBody>
          </p:sp>
          <p:sp>
            <p:nvSpPr>
              <p:cNvPr id="12" name="TextBox 11">
                <a:extLst>
                  <a:ext uri="{FF2B5EF4-FFF2-40B4-BE49-F238E27FC236}">
                    <a16:creationId xmlns:a16="http://schemas.microsoft.com/office/drawing/2014/main" id="{36B5A3BD-6C49-7643-8621-46471D3D25E9}"/>
                  </a:ext>
                </a:extLst>
              </p:cNvPr>
              <p:cNvSpPr txBox="1"/>
              <p:nvPr/>
            </p:nvSpPr>
            <p:spPr>
              <a:xfrm>
                <a:off x="9486079" y="1875504"/>
                <a:ext cx="1223412" cy="646331"/>
              </a:xfrm>
              <a:prstGeom prst="rect">
                <a:avLst/>
              </a:prstGeom>
              <a:noFill/>
            </p:spPr>
            <p:txBody>
              <a:bodyPr wrap="none" rtlCol="0">
                <a:spAutoFit/>
              </a:bodyPr>
              <a:lstStyle/>
              <a:p>
                <a:pPr algn="ctr"/>
                <a:r>
                  <a:rPr lang="en-US" dirty="0"/>
                  <a:t>NLU </a:t>
                </a:r>
                <a:br>
                  <a:rPr lang="en-US" dirty="0"/>
                </a:br>
                <a:r>
                  <a:rPr lang="en-US" dirty="0"/>
                  <a:t>Hypothesis</a:t>
                </a:r>
              </a:p>
            </p:txBody>
          </p:sp>
          <p:cxnSp>
            <p:nvCxnSpPr>
              <p:cNvPr id="13" name="Straight Arrow Connector 12">
                <a:extLst>
                  <a:ext uri="{FF2B5EF4-FFF2-40B4-BE49-F238E27FC236}">
                    <a16:creationId xmlns:a16="http://schemas.microsoft.com/office/drawing/2014/main" id="{A8A99CF1-0D57-B540-A926-7546CD7F326D}"/>
                  </a:ext>
                </a:extLst>
              </p:cNvPr>
              <p:cNvCxnSpPr/>
              <p:nvPr/>
            </p:nvCxnSpPr>
            <p:spPr>
              <a:xfrm>
                <a:off x="2938409" y="2198669"/>
                <a:ext cx="4315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1547CD24-4E01-6E4D-B70A-CDF55781E543}"/>
                  </a:ext>
                </a:extLst>
              </p:cNvPr>
              <p:cNvCxnSpPr/>
              <p:nvPr/>
            </p:nvCxnSpPr>
            <p:spPr>
              <a:xfrm>
                <a:off x="4816868" y="2189284"/>
                <a:ext cx="4315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4520463-9049-354E-A99B-49E6729158B5}"/>
                  </a:ext>
                </a:extLst>
              </p:cNvPr>
              <p:cNvCxnSpPr/>
              <p:nvPr/>
            </p:nvCxnSpPr>
            <p:spPr>
              <a:xfrm>
                <a:off x="6902521" y="2196956"/>
                <a:ext cx="4315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B5014CB-F531-4145-BC5B-BC7DA21245D0}"/>
                  </a:ext>
                </a:extLst>
              </p:cNvPr>
              <p:cNvCxnSpPr/>
              <p:nvPr/>
            </p:nvCxnSpPr>
            <p:spPr>
              <a:xfrm>
                <a:off x="8772418" y="2196956"/>
                <a:ext cx="4315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6" name="Graphic 5" descr="Single gear">
              <a:extLst>
                <a:ext uri="{FF2B5EF4-FFF2-40B4-BE49-F238E27FC236}">
                  <a16:creationId xmlns:a16="http://schemas.microsoft.com/office/drawing/2014/main" id="{9ABE38BD-ACB7-B24B-9AF3-9EE721E3C8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62736" y="1732084"/>
              <a:ext cx="914400" cy="914400"/>
            </a:xfrm>
            <a:prstGeom prst="rect">
              <a:avLst/>
            </a:prstGeom>
          </p:spPr>
        </p:pic>
        <p:pic>
          <p:nvPicPr>
            <p:cNvPr id="7" name="Graphic 6" descr="Single gear">
              <a:extLst>
                <a:ext uri="{FF2B5EF4-FFF2-40B4-BE49-F238E27FC236}">
                  <a16:creationId xmlns:a16="http://schemas.microsoft.com/office/drawing/2014/main" id="{5F1107FA-31C7-A740-A6BE-B451B3E98C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47723" y="1739756"/>
              <a:ext cx="914400" cy="914400"/>
            </a:xfrm>
            <a:prstGeom prst="rect">
              <a:avLst/>
            </a:prstGeom>
          </p:spPr>
        </p:pic>
        <p:sp>
          <p:nvSpPr>
            <p:cNvPr id="8" name="TextBox 7">
              <a:extLst>
                <a:ext uri="{FF2B5EF4-FFF2-40B4-BE49-F238E27FC236}">
                  <a16:creationId xmlns:a16="http://schemas.microsoft.com/office/drawing/2014/main" id="{E4940216-1024-A440-A552-851592AFBA30}"/>
                </a:ext>
              </a:extLst>
            </p:cNvPr>
            <p:cNvSpPr txBox="1"/>
            <p:nvPr/>
          </p:nvSpPr>
          <p:spPr>
            <a:xfrm>
              <a:off x="3845662" y="1460256"/>
              <a:ext cx="548548" cy="369332"/>
            </a:xfrm>
            <a:prstGeom prst="rect">
              <a:avLst/>
            </a:prstGeom>
            <a:noFill/>
          </p:spPr>
          <p:txBody>
            <a:bodyPr wrap="none" rtlCol="0">
              <a:spAutoFit/>
            </a:bodyPr>
            <a:lstStyle/>
            <a:p>
              <a:r>
                <a:rPr lang="en-US" dirty="0"/>
                <a:t>ASR</a:t>
              </a:r>
            </a:p>
          </p:txBody>
        </p:sp>
        <p:sp>
          <p:nvSpPr>
            <p:cNvPr id="9" name="TextBox 8">
              <a:extLst>
                <a:ext uri="{FF2B5EF4-FFF2-40B4-BE49-F238E27FC236}">
                  <a16:creationId xmlns:a16="http://schemas.microsoft.com/office/drawing/2014/main" id="{727E2418-7AE9-A447-979B-B781854B32A7}"/>
                </a:ext>
              </a:extLst>
            </p:cNvPr>
            <p:cNvSpPr txBox="1"/>
            <p:nvPr/>
          </p:nvSpPr>
          <p:spPr>
            <a:xfrm>
              <a:off x="7830627" y="1460256"/>
              <a:ext cx="574068" cy="369332"/>
            </a:xfrm>
            <a:prstGeom prst="rect">
              <a:avLst/>
            </a:prstGeom>
            <a:noFill/>
          </p:spPr>
          <p:txBody>
            <a:bodyPr wrap="none" rtlCol="0">
              <a:spAutoFit/>
            </a:bodyPr>
            <a:lstStyle/>
            <a:p>
              <a:r>
                <a:rPr lang="en-US" dirty="0"/>
                <a:t>NLU</a:t>
              </a:r>
            </a:p>
          </p:txBody>
        </p:sp>
      </p:grpSp>
      <p:grpSp>
        <p:nvGrpSpPr>
          <p:cNvPr id="17" name="Group 16">
            <a:extLst>
              <a:ext uri="{FF2B5EF4-FFF2-40B4-BE49-F238E27FC236}">
                <a16:creationId xmlns:a16="http://schemas.microsoft.com/office/drawing/2014/main" id="{E43E0625-1836-2049-9807-86DAED215D5A}"/>
              </a:ext>
            </a:extLst>
          </p:cNvPr>
          <p:cNvGrpSpPr/>
          <p:nvPr/>
        </p:nvGrpSpPr>
        <p:grpSpPr>
          <a:xfrm>
            <a:off x="4119936" y="3514797"/>
            <a:ext cx="4593692" cy="1193900"/>
            <a:chOff x="4126491" y="4645712"/>
            <a:chExt cx="4593692" cy="1193900"/>
          </a:xfrm>
        </p:grpSpPr>
        <p:grpSp>
          <p:nvGrpSpPr>
            <p:cNvPr id="18" name="Group 17">
              <a:extLst>
                <a:ext uri="{FF2B5EF4-FFF2-40B4-BE49-F238E27FC236}">
                  <a16:creationId xmlns:a16="http://schemas.microsoft.com/office/drawing/2014/main" id="{A4A3C832-69E2-0344-A158-BA1778DC8BC0}"/>
                </a:ext>
              </a:extLst>
            </p:cNvPr>
            <p:cNvGrpSpPr/>
            <p:nvPr/>
          </p:nvGrpSpPr>
          <p:grpSpPr>
            <a:xfrm>
              <a:off x="4126491" y="4996408"/>
              <a:ext cx="4593692" cy="710629"/>
              <a:chOff x="4126491" y="4996408"/>
              <a:chExt cx="4593692" cy="710629"/>
            </a:xfrm>
          </p:grpSpPr>
          <p:pic>
            <p:nvPicPr>
              <p:cNvPr id="21" name="Graphic 20" descr="Volume">
                <a:extLst>
                  <a:ext uri="{FF2B5EF4-FFF2-40B4-BE49-F238E27FC236}">
                    <a16:creationId xmlns:a16="http://schemas.microsoft.com/office/drawing/2014/main" id="{26FC8842-2680-D24D-A23D-FEE3F9B534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91" y="4996408"/>
                <a:ext cx="710629" cy="710629"/>
              </a:xfrm>
              <a:prstGeom prst="rect">
                <a:avLst/>
              </a:prstGeom>
            </p:spPr>
          </p:pic>
          <p:sp>
            <p:nvSpPr>
              <p:cNvPr id="22" name="TextBox 21">
                <a:extLst>
                  <a:ext uri="{FF2B5EF4-FFF2-40B4-BE49-F238E27FC236}">
                    <a16:creationId xmlns:a16="http://schemas.microsoft.com/office/drawing/2014/main" id="{B2570494-5F91-F64D-BA9E-53A2CE9165C4}"/>
                  </a:ext>
                </a:extLst>
              </p:cNvPr>
              <p:cNvSpPr txBox="1"/>
              <p:nvPr/>
            </p:nvSpPr>
            <p:spPr>
              <a:xfrm>
                <a:off x="7496771" y="5037433"/>
                <a:ext cx="1223412" cy="646331"/>
              </a:xfrm>
              <a:prstGeom prst="rect">
                <a:avLst/>
              </a:prstGeom>
              <a:noFill/>
            </p:spPr>
            <p:txBody>
              <a:bodyPr wrap="none" rtlCol="0">
                <a:spAutoFit/>
              </a:bodyPr>
              <a:lstStyle/>
              <a:p>
                <a:pPr algn="ctr"/>
                <a:r>
                  <a:rPr lang="en-US" dirty="0"/>
                  <a:t>NLU </a:t>
                </a:r>
                <a:br>
                  <a:rPr lang="en-US" dirty="0"/>
                </a:br>
                <a:r>
                  <a:rPr lang="en-US" dirty="0"/>
                  <a:t>Hypothesis</a:t>
                </a:r>
              </a:p>
            </p:txBody>
          </p:sp>
          <p:cxnSp>
            <p:nvCxnSpPr>
              <p:cNvPr id="23" name="Straight Arrow Connector 22">
                <a:extLst>
                  <a:ext uri="{FF2B5EF4-FFF2-40B4-BE49-F238E27FC236}">
                    <a16:creationId xmlns:a16="http://schemas.microsoft.com/office/drawing/2014/main" id="{13B13074-B6E2-DE4A-9D03-95DA8A6E03DC}"/>
                  </a:ext>
                </a:extLst>
              </p:cNvPr>
              <p:cNvCxnSpPr/>
              <p:nvPr/>
            </p:nvCxnSpPr>
            <p:spPr>
              <a:xfrm>
                <a:off x="4970685" y="5351721"/>
                <a:ext cx="4315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47B094A-85E9-9F40-8D80-735952463091}"/>
                  </a:ext>
                </a:extLst>
              </p:cNvPr>
              <p:cNvCxnSpPr/>
              <p:nvPr/>
            </p:nvCxnSpPr>
            <p:spPr>
              <a:xfrm>
                <a:off x="6783110" y="5358885"/>
                <a:ext cx="4315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19" name="Graphic 18" descr="Single gear">
              <a:extLst>
                <a:ext uri="{FF2B5EF4-FFF2-40B4-BE49-F238E27FC236}">
                  <a16:creationId xmlns:a16="http://schemas.microsoft.com/office/drawing/2014/main" id="{62551B4B-31BD-F249-8E22-BDD97487B5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37309" y="4925212"/>
              <a:ext cx="914400" cy="914400"/>
            </a:xfrm>
            <a:prstGeom prst="rect">
              <a:avLst/>
            </a:prstGeom>
          </p:spPr>
        </p:pic>
        <p:sp>
          <p:nvSpPr>
            <p:cNvPr id="20" name="TextBox 19">
              <a:extLst>
                <a:ext uri="{FF2B5EF4-FFF2-40B4-BE49-F238E27FC236}">
                  <a16:creationId xmlns:a16="http://schemas.microsoft.com/office/drawing/2014/main" id="{8537EB54-5FB3-6C47-BCE6-822DAD24E450}"/>
                </a:ext>
              </a:extLst>
            </p:cNvPr>
            <p:cNvSpPr txBox="1"/>
            <p:nvPr/>
          </p:nvSpPr>
          <p:spPr>
            <a:xfrm>
              <a:off x="5820213" y="4645712"/>
              <a:ext cx="526106" cy="369332"/>
            </a:xfrm>
            <a:prstGeom prst="rect">
              <a:avLst/>
            </a:prstGeom>
            <a:noFill/>
          </p:spPr>
          <p:txBody>
            <a:bodyPr wrap="none" rtlCol="0">
              <a:spAutoFit/>
            </a:bodyPr>
            <a:lstStyle/>
            <a:p>
              <a:r>
                <a:rPr lang="en-US" dirty="0"/>
                <a:t>E2E</a:t>
              </a:r>
            </a:p>
          </p:txBody>
        </p:sp>
      </p:grpSp>
      <p:sp>
        <p:nvSpPr>
          <p:cNvPr id="25" name="TextBox 24">
            <a:extLst>
              <a:ext uri="{FF2B5EF4-FFF2-40B4-BE49-F238E27FC236}">
                <a16:creationId xmlns:a16="http://schemas.microsoft.com/office/drawing/2014/main" id="{AB59C233-68B6-374A-8831-E1659550C076}"/>
              </a:ext>
            </a:extLst>
          </p:cNvPr>
          <p:cNvSpPr txBox="1"/>
          <p:nvPr/>
        </p:nvSpPr>
        <p:spPr>
          <a:xfrm>
            <a:off x="1716032" y="5406073"/>
            <a:ext cx="2689069" cy="369332"/>
          </a:xfrm>
          <a:prstGeom prst="rect">
            <a:avLst/>
          </a:prstGeom>
          <a:noFill/>
        </p:spPr>
        <p:txBody>
          <a:bodyPr wrap="none" rtlCol="0">
            <a:spAutoFit/>
          </a:bodyPr>
          <a:lstStyle/>
          <a:p>
            <a:r>
              <a:rPr lang="en-US" b="1" dirty="0">
                <a:solidFill>
                  <a:srgbClr val="C00000"/>
                </a:solidFill>
              </a:rPr>
              <a:t>Smaller and faster engine!</a:t>
            </a:r>
          </a:p>
        </p:txBody>
      </p:sp>
      <p:sp>
        <p:nvSpPr>
          <p:cNvPr id="26" name="TextBox 25">
            <a:extLst>
              <a:ext uri="{FF2B5EF4-FFF2-40B4-BE49-F238E27FC236}">
                <a16:creationId xmlns:a16="http://schemas.microsoft.com/office/drawing/2014/main" id="{34334A90-027E-F944-BC26-D0DD900D2FFD}"/>
              </a:ext>
            </a:extLst>
          </p:cNvPr>
          <p:cNvSpPr txBox="1"/>
          <p:nvPr/>
        </p:nvSpPr>
        <p:spPr>
          <a:xfrm>
            <a:off x="5043628" y="5406073"/>
            <a:ext cx="2131994" cy="369332"/>
          </a:xfrm>
          <a:prstGeom prst="rect">
            <a:avLst/>
          </a:prstGeom>
          <a:noFill/>
        </p:spPr>
        <p:txBody>
          <a:bodyPr wrap="none" rtlCol="0">
            <a:spAutoFit/>
          </a:bodyPr>
          <a:lstStyle/>
          <a:p>
            <a:r>
              <a:rPr lang="en-US" b="1" dirty="0">
                <a:solidFill>
                  <a:srgbClr val="C00000"/>
                </a:solidFill>
              </a:rPr>
              <a:t>No cascading errors!</a:t>
            </a:r>
          </a:p>
        </p:txBody>
      </p:sp>
      <p:sp>
        <p:nvSpPr>
          <p:cNvPr id="27" name="TextBox 26">
            <a:extLst>
              <a:ext uri="{FF2B5EF4-FFF2-40B4-BE49-F238E27FC236}">
                <a16:creationId xmlns:a16="http://schemas.microsoft.com/office/drawing/2014/main" id="{D09040BE-D7E2-FD45-9070-E8D629715709}"/>
              </a:ext>
            </a:extLst>
          </p:cNvPr>
          <p:cNvSpPr txBox="1"/>
          <p:nvPr/>
        </p:nvSpPr>
        <p:spPr>
          <a:xfrm>
            <a:off x="7830627" y="5406073"/>
            <a:ext cx="2934650" cy="369332"/>
          </a:xfrm>
          <a:prstGeom prst="rect">
            <a:avLst/>
          </a:prstGeom>
          <a:noFill/>
        </p:spPr>
        <p:txBody>
          <a:bodyPr wrap="none" rtlCol="0">
            <a:spAutoFit/>
          </a:bodyPr>
          <a:lstStyle/>
          <a:p>
            <a:r>
              <a:rPr lang="en-US" b="1" dirty="0">
                <a:solidFill>
                  <a:srgbClr val="C00000"/>
                </a:solidFill>
              </a:rPr>
              <a:t>Possibly better optimization!</a:t>
            </a:r>
          </a:p>
        </p:txBody>
      </p:sp>
    </p:spTree>
    <p:extLst>
      <p:ext uri="{BB962C8B-B14F-4D97-AF65-F5344CB8AC3E}">
        <p14:creationId xmlns:p14="http://schemas.microsoft.com/office/powerpoint/2010/main" val="228542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D609-4F29-174A-847D-1029C5BF0D26}"/>
              </a:ext>
            </a:extLst>
          </p:cNvPr>
          <p:cNvSpPr>
            <a:spLocks noGrp="1"/>
          </p:cNvSpPr>
          <p:nvPr>
            <p:ph type="title"/>
          </p:nvPr>
        </p:nvSpPr>
        <p:spPr/>
        <p:txBody>
          <a:bodyPr/>
          <a:lstStyle/>
          <a:p>
            <a:r>
              <a:rPr lang="en-US" dirty="0"/>
              <a:t>Limitations of End-to-End SLU Models</a:t>
            </a:r>
          </a:p>
        </p:txBody>
      </p:sp>
      <p:sp>
        <p:nvSpPr>
          <p:cNvPr id="3" name="Content Placeholder 2">
            <a:extLst>
              <a:ext uri="{FF2B5EF4-FFF2-40B4-BE49-F238E27FC236}">
                <a16:creationId xmlns:a16="http://schemas.microsoft.com/office/drawing/2014/main" id="{6A5F3B9E-52E8-6842-97CA-0C723888740A}"/>
              </a:ext>
            </a:extLst>
          </p:cNvPr>
          <p:cNvSpPr>
            <a:spLocks noGrp="1"/>
          </p:cNvSpPr>
          <p:nvPr>
            <p:ph idx="1"/>
          </p:nvPr>
        </p:nvSpPr>
        <p:spPr/>
        <p:txBody>
          <a:bodyPr/>
          <a:lstStyle/>
          <a:p>
            <a:r>
              <a:rPr lang="en-US" dirty="0"/>
              <a:t>They require lots of end-to-end training data</a:t>
            </a:r>
          </a:p>
          <a:p>
            <a:r>
              <a:rPr lang="en-US" dirty="0"/>
              <a:t>There is a huge amount of ASR (speech-text) and NLU (text-NLU) training data that is not used</a:t>
            </a:r>
          </a:p>
          <a:p>
            <a:r>
              <a:rPr lang="en-US" dirty="0"/>
              <a:t>Can’t support feature expansion, a scenario where a voice assistant’s capabilities are increased to handle a new domain using just text data</a:t>
            </a:r>
          </a:p>
        </p:txBody>
      </p:sp>
    </p:spTree>
    <p:extLst>
      <p:ext uri="{BB962C8B-B14F-4D97-AF65-F5344CB8AC3E}">
        <p14:creationId xmlns:p14="http://schemas.microsoft.com/office/powerpoint/2010/main" val="367283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F013-69D0-A042-8220-B58868291908}"/>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46DDD184-2DED-114C-9E74-FDB62A00305F}"/>
              </a:ext>
            </a:extLst>
          </p:cNvPr>
          <p:cNvSpPr>
            <a:spLocks noGrp="1"/>
          </p:cNvSpPr>
          <p:nvPr>
            <p:ph idx="1"/>
          </p:nvPr>
        </p:nvSpPr>
        <p:spPr/>
        <p:txBody>
          <a:bodyPr/>
          <a:lstStyle/>
          <a:p>
            <a:r>
              <a:rPr lang="en-US" b="1" dirty="0"/>
              <a:t>Improve SLU performance: </a:t>
            </a:r>
            <a:r>
              <a:rPr lang="en-US" dirty="0"/>
              <a:t>Design an end-to-end SLU model that can transfer knowledge from other available data sources (ASR, NLU). This model can then be used to improve performance in both limited and full data scenarios.</a:t>
            </a:r>
          </a:p>
          <a:p>
            <a:r>
              <a:rPr lang="en-US" b="1" dirty="0"/>
              <a:t>Support feature expansion: </a:t>
            </a:r>
            <a:r>
              <a:rPr lang="en-US" dirty="0"/>
              <a:t>Design the end-to-end model to train on a new domain with just text-based data and no audio data (zeroshot).</a:t>
            </a:r>
          </a:p>
          <a:p>
            <a:endParaRPr lang="en-US" dirty="0"/>
          </a:p>
        </p:txBody>
      </p:sp>
    </p:spTree>
    <p:extLst>
      <p:ext uri="{BB962C8B-B14F-4D97-AF65-F5344CB8AC3E}">
        <p14:creationId xmlns:p14="http://schemas.microsoft.com/office/powerpoint/2010/main" val="247906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B803-66ED-5340-84DE-5A5D6812361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AF7087D-DBB8-F845-8C23-67A96D249F97}"/>
              </a:ext>
            </a:extLst>
          </p:cNvPr>
          <p:cNvSpPr>
            <a:spLocks noGrp="1"/>
          </p:cNvSpPr>
          <p:nvPr>
            <p:ph idx="1"/>
          </p:nvPr>
        </p:nvSpPr>
        <p:spPr/>
        <p:txBody>
          <a:bodyPr/>
          <a:lstStyle/>
          <a:p>
            <a:r>
              <a:rPr lang="en-US" dirty="0"/>
              <a:t>Audio Processing</a:t>
            </a:r>
          </a:p>
          <a:p>
            <a:r>
              <a:rPr lang="en-US" dirty="0"/>
              <a:t>Neural ASR</a:t>
            </a:r>
          </a:p>
          <a:p>
            <a:r>
              <a:rPr lang="en-US" dirty="0"/>
              <a:t>End-to-End SLU Models</a:t>
            </a:r>
          </a:p>
        </p:txBody>
      </p:sp>
    </p:spTree>
    <p:extLst>
      <p:ext uri="{BB962C8B-B14F-4D97-AF65-F5344CB8AC3E}">
        <p14:creationId xmlns:p14="http://schemas.microsoft.com/office/powerpoint/2010/main" val="3883059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69D-0B0E-E44F-88E0-5EF402A1A2EF}"/>
              </a:ext>
            </a:extLst>
          </p:cNvPr>
          <p:cNvSpPr>
            <a:spLocks noGrp="1"/>
          </p:cNvSpPr>
          <p:nvPr>
            <p:ph type="title"/>
          </p:nvPr>
        </p:nvSpPr>
        <p:spPr/>
        <p:txBody>
          <a:bodyPr/>
          <a:lstStyle/>
          <a:p>
            <a:r>
              <a:rPr lang="en-US" dirty="0"/>
              <a:t>Background: Audio Processing</a:t>
            </a:r>
          </a:p>
        </p:txBody>
      </p:sp>
      <p:sp>
        <p:nvSpPr>
          <p:cNvPr id="3" name="Content Placeholder 2">
            <a:extLst>
              <a:ext uri="{FF2B5EF4-FFF2-40B4-BE49-F238E27FC236}">
                <a16:creationId xmlns:a16="http://schemas.microsoft.com/office/drawing/2014/main" id="{B126A064-E1A8-0847-8DDD-D7BB0EAF325D}"/>
              </a:ext>
            </a:extLst>
          </p:cNvPr>
          <p:cNvSpPr>
            <a:spLocks noGrp="1"/>
          </p:cNvSpPr>
          <p:nvPr>
            <p:ph idx="1"/>
          </p:nvPr>
        </p:nvSpPr>
        <p:spPr/>
        <p:txBody>
          <a:bodyPr/>
          <a:lstStyle/>
          <a:p>
            <a:r>
              <a:rPr lang="en-US" dirty="0"/>
              <a:t>Log Filter-bank spectrograms</a:t>
            </a:r>
          </a:p>
          <a:p>
            <a:r>
              <a:rPr lang="en-US" dirty="0"/>
              <a:t>Normalized with a mean and variance to make input Gaussian</a:t>
            </a:r>
          </a:p>
        </p:txBody>
      </p:sp>
      <p:grpSp>
        <p:nvGrpSpPr>
          <p:cNvPr id="8" name="Group 7">
            <a:extLst>
              <a:ext uri="{FF2B5EF4-FFF2-40B4-BE49-F238E27FC236}">
                <a16:creationId xmlns:a16="http://schemas.microsoft.com/office/drawing/2014/main" id="{2B15175E-2CAD-384C-A4CA-49E0A2CAF61F}"/>
              </a:ext>
            </a:extLst>
          </p:cNvPr>
          <p:cNvGrpSpPr/>
          <p:nvPr/>
        </p:nvGrpSpPr>
        <p:grpSpPr>
          <a:xfrm>
            <a:off x="2036356" y="3429000"/>
            <a:ext cx="8119287" cy="1728461"/>
            <a:chOff x="2338402" y="3429000"/>
            <a:chExt cx="8119287" cy="1728461"/>
          </a:xfrm>
        </p:grpSpPr>
        <p:pic>
          <p:nvPicPr>
            <p:cNvPr id="6" name="Picture 5">
              <a:extLst>
                <a:ext uri="{FF2B5EF4-FFF2-40B4-BE49-F238E27FC236}">
                  <a16:creationId xmlns:a16="http://schemas.microsoft.com/office/drawing/2014/main" id="{4669120F-0621-0B4E-84B5-43BCBB44668C}"/>
                </a:ext>
              </a:extLst>
            </p:cNvPr>
            <p:cNvPicPr>
              <a:picLocks noChangeAspect="1"/>
            </p:cNvPicPr>
            <p:nvPr/>
          </p:nvPicPr>
          <p:blipFill rotWithShape="1">
            <a:blip r:embed="rId3"/>
            <a:srcRect l="6927" t="22889" r="5511" b="22078"/>
            <a:stretch/>
          </p:blipFill>
          <p:spPr>
            <a:xfrm>
              <a:off x="8295190" y="3429000"/>
              <a:ext cx="2162499" cy="1359129"/>
            </a:xfrm>
            <a:prstGeom prst="rect">
              <a:avLst/>
            </a:prstGeom>
          </p:spPr>
        </p:pic>
        <p:sp>
          <p:nvSpPr>
            <p:cNvPr id="4" name="TextBox 3">
              <a:extLst>
                <a:ext uri="{FF2B5EF4-FFF2-40B4-BE49-F238E27FC236}">
                  <a16:creationId xmlns:a16="http://schemas.microsoft.com/office/drawing/2014/main" id="{D2ABAA99-22FA-FF4F-939A-49B206EFF3DB}"/>
                </a:ext>
              </a:extLst>
            </p:cNvPr>
            <p:cNvSpPr txBox="1"/>
            <p:nvPr/>
          </p:nvSpPr>
          <p:spPr>
            <a:xfrm>
              <a:off x="8686410" y="4788129"/>
              <a:ext cx="1380058" cy="369332"/>
            </a:xfrm>
            <a:prstGeom prst="rect">
              <a:avLst/>
            </a:prstGeom>
            <a:noFill/>
          </p:spPr>
          <p:txBody>
            <a:bodyPr wrap="none" rtlCol="0">
              <a:spAutoFit/>
            </a:bodyPr>
            <a:lstStyle/>
            <a:p>
              <a:r>
                <a:rPr lang="en-US" dirty="0"/>
                <a:t>Spectrogram</a:t>
              </a:r>
            </a:p>
          </p:txBody>
        </p:sp>
        <p:pic>
          <p:nvPicPr>
            <p:cNvPr id="1026" name="Picture 2" descr="How to Generate Waveform Images From Audio Files">
              <a:extLst>
                <a:ext uri="{FF2B5EF4-FFF2-40B4-BE49-F238E27FC236}">
                  <a16:creationId xmlns:a16="http://schemas.microsoft.com/office/drawing/2014/main" id="{5C9A9E6D-DC9F-D549-809A-299A3CF19B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212" y="3566036"/>
              <a:ext cx="2444186" cy="1222093"/>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Volume">
              <a:extLst>
                <a:ext uri="{FF2B5EF4-FFF2-40B4-BE49-F238E27FC236}">
                  <a16:creationId xmlns:a16="http://schemas.microsoft.com/office/drawing/2014/main" id="{5867239B-DAE6-9F4A-BAFF-2C03E1353C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8402" y="3804215"/>
              <a:ext cx="710629" cy="710629"/>
            </a:xfrm>
            <a:prstGeom prst="rect">
              <a:avLst/>
            </a:prstGeom>
          </p:spPr>
        </p:pic>
        <p:cxnSp>
          <p:nvCxnSpPr>
            <p:cNvPr id="10" name="Straight Arrow Connector 9">
              <a:extLst>
                <a:ext uri="{FF2B5EF4-FFF2-40B4-BE49-F238E27FC236}">
                  <a16:creationId xmlns:a16="http://schemas.microsoft.com/office/drawing/2014/main" id="{FC880021-5492-E345-A4A2-27EBFB4EB779}"/>
                </a:ext>
              </a:extLst>
            </p:cNvPr>
            <p:cNvCxnSpPr/>
            <p:nvPr/>
          </p:nvCxnSpPr>
          <p:spPr>
            <a:xfrm>
              <a:off x="3333067" y="4159528"/>
              <a:ext cx="4315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77714B1-8A0B-4D4B-BF16-111739ECBBC7}"/>
                </a:ext>
              </a:extLst>
            </p:cNvPr>
            <p:cNvCxnSpPr/>
            <p:nvPr/>
          </p:nvCxnSpPr>
          <p:spPr>
            <a:xfrm>
              <a:off x="7270389" y="4142524"/>
              <a:ext cx="4315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A1BFCBC-08BE-1A48-90C9-0C90D1C6798B}"/>
                </a:ext>
              </a:extLst>
            </p:cNvPr>
            <p:cNvSpPr txBox="1"/>
            <p:nvPr/>
          </p:nvSpPr>
          <p:spPr>
            <a:xfrm>
              <a:off x="4742644" y="4788129"/>
              <a:ext cx="1725601" cy="369332"/>
            </a:xfrm>
            <a:prstGeom prst="rect">
              <a:avLst/>
            </a:prstGeom>
            <a:noFill/>
          </p:spPr>
          <p:txBody>
            <a:bodyPr wrap="none" rtlCol="0">
              <a:spAutoFit/>
            </a:bodyPr>
            <a:lstStyle/>
            <a:p>
              <a:r>
                <a:rPr lang="en-US" dirty="0"/>
                <a:t>Audio waveform</a:t>
              </a:r>
            </a:p>
          </p:txBody>
        </p:sp>
      </p:grpSp>
    </p:spTree>
    <p:extLst>
      <p:ext uri="{BB962C8B-B14F-4D97-AF65-F5344CB8AC3E}">
        <p14:creationId xmlns:p14="http://schemas.microsoft.com/office/powerpoint/2010/main" val="68155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20266</TotalTime>
  <Words>4989</Words>
  <Application>Microsoft Macintosh PowerPoint</Application>
  <PresentationFormat>Widescreen</PresentationFormat>
  <Paragraphs>273</Paragraphs>
  <Slides>36</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Exploring Transfer Learning for End-to-End Spoken Language Understanding</vt:lpstr>
      <vt:lpstr>Outline</vt:lpstr>
      <vt:lpstr>Spoken Language Understanding (SLU)</vt:lpstr>
      <vt:lpstr>Spoken Language Understanding (SLU)</vt:lpstr>
      <vt:lpstr>Motivation for End-to-End SLU</vt:lpstr>
      <vt:lpstr>Limitations of End-to-End SLU Models</vt:lpstr>
      <vt:lpstr>Problem Statement</vt:lpstr>
      <vt:lpstr>Background</vt:lpstr>
      <vt:lpstr>Background: Audio Processing</vt:lpstr>
      <vt:lpstr>Background: Neural ASR</vt:lpstr>
      <vt:lpstr>Background: End-to-End SLU Models</vt:lpstr>
      <vt:lpstr>The Audio-Text All-Task (AT-AT) Model</vt:lpstr>
      <vt:lpstr>This is what it looks like</vt:lpstr>
      <vt:lpstr>AT-AT: Model Components </vt:lpstr>
      <vt:lpstr>How can we do zeroshot with this?</vt:lpstr>
      <vt:lpstr>The shared audio-text space</vt:lpstr>
      <vt:lpstr>AT-AT: Three phases</vt:lpstr>
      <vt:lpstr>AT-AT: Pretraining phase</vt:lpstr>
      <vt:lpstr>AT-AT: Finetuning phase</vt:lpstr>
      <vt:lpstr>AT-AT: Zeroshot phase</vt:lpstr>
      <vt:lpstr>Zeroshot with Text-to-Speech systems</vt:lpstr>
      <vt:lpstr>Evaluation</vt:lpstr>
      <vt:lpstr>AT-AT in Low Resource Settings</vt:lpstr>
      <vt:lpstr>Results</vt:lpstr>
      <vt:lpstr>Building better E2E Models with AT-AT</vt:lpstr>
      <vt:lpstr>Results</vt:lpstr>
      <vt:lpstr>AT-AT on public datasets</vt:lpstr>
      <vt:lpstr>FluentSpeech</vt:lpstr>
      <vt:lpstr>Results</vt:lpstr>
      <vt:lpstr>SNIPS Audio</vt:lpstr>
      <vt:lpstr>Results</vt:lpstr>
      <vt:lpstr>Zeroshot E2E with AT-AT</vt:lpstr>
      <vt:lpstr>Results: Alexa Books</vt:lpstr>
      <vt:lpstr>Results: Facebook TOP</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Transfer Learning for End-to-End Spoken Language Understanding</dc:title>
  <dc:creator>Subendhu Rongali</dc:creator>
  <cp:lastModifiedBy>Subendhu Rongali</cp:lastModifiedBy>
  <cp:revision>48</cp:revision>
  <dcterms:created xsi:type="dcterms:W3CDTF">2020-12-23T21:27:23Z</dcterms:created>
  <dcterms:modified xsi:type="dcterms:W3CDTF">2021-01-15T18:48:00Z</dcterms:modified>
</cp:coreProperties>
</file>